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3" r:id="rId2"/>
    <p:sldId id="264" r:id="rId3"/>
    <p:sldId id="284" r:id="rId4"/>
    <p:sldId id="265" r:id="rId5"/>
    <p:sldId id="289" r:id="rId6"/>
    <p:sldId id="285" r:id="rId7"/>
    <p:sldId id="288" r:id="rId8"/>
    <p:sldId id="261" r:id="rId9"/>
    <p:sldId id="286" r:id="rId10"/>
    <p:sldId id="290" r:id="rId11"/>
    <p:sldId id="291" r:id="rId12"/>
    <p:sldId id="260" r:id="rId13"/>
    <p:sldId id="293" r:id="rId14"/>
    <p:sldId id="311" r:id="rId15"/>
    <p:sldId id="292" r:id="rId16"/>
    <p:sldId id="296" r:id="rId17"/>
    <p:sldId id="295" r:id="rId18"/>
    <p:sldId id="294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297" r:id="rId27"/>
    <p:sldId id="309" r:id="rId28"/>
    <p:sldId id="306" r:id="rId29"/>
    <p:sldId id="310" r:id="rId30"/>
    <p:sldId id="307" r:id="rId31"/>
    <p:sldId id="313" r:id="rId32"/>
    <p:sldId id="312" r:id="rId33"/>
    <p:sldId id="315" r:id="rId34"/>
    <p:sldId id="316" r:id="rId35"/>
    <p:sldId id="314" r:id="rId36"/>
    <p:sldId id="317" r:id="rId37"/>
    <p:sldId id="318" r:id="rId38"/>
    <p:sldId id="280" r:id="rId39"/>
    <p:sldId id="281" r:id="rId40"/>
    <p:sldId id="320" r:id="rId41"/>
    <p:sldId id="319" r:id="rId4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53E152-F115-08FD-47BA-9A76032AF7A0}" name="Alon Spinner" initials="AS" userId="Alon Spinn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FF"/>
    <a:srgbClr val="30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7" autoAdjust="0"/>
  </p:normalViewPr>
  <p:slideViewPr>
    <p:cSldViewPr snapToGrid="0">
      <p:cViewPr>
        <p:scale>
          <a:sx n="100" d="100"/>
          <a:sy n="100" d="100"/>
        </p:scale>
        <p:origin x="954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8502C-62B7-4354-8386-9460B48F9555}" type="datetimeFigureOut">
              <a:rPr lang="en-IL" smtClean="0"/>
              <a:t>21/01/2022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2CEF2-90AD-4B3C-952B-C78CFED6D1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5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2005: Multi-Hierarchical Semantic Maps for Mobile Robotics:</a:t>
            </a:r>
            <a:r>
              <a:rPr lang="en-US" sz="1200" b="0" dirty="0"/>
              <a:t> LRF + color camera for object recognition. Maps the walls, does not localize the objects themselves beside ‘being in a room’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2007: Cognitive maps for mobile robots—an object based approach: </a:t>
            </a:r>
            <a:r>
              <a:rPr lang="en-US" sz="1200" b="0" dirty="0"/>
              <a:t>LRF + stereo. SIFT for door detection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490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094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53926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038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– probability of being its own object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9555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610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7EF-CDE6-49CD-93EF-ACE7C193D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12E9C-EBE1-44FA-AEA8-8D5608117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335E-8358-4360-AFE6-FF1C135B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A1FB-453A-4C06-8A8F-212EA91A08F3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D7174-022C-4D04-A21F-941A767C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518E-B81D-4309-B862-BF66C1B5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055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C115-A262-4A77-B6D4-B9941B07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B8C93-9DF2-48A7-860F-EFEDF3AC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CE32-6394-4AE2-819A-2F6F6E3D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2D46-953D-4093-8E5E-3186632D28E1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30A9-2AF4-4611-ACB5-E518E485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1B9B-E27B-4EAD-B228-0CD0143F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0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0F087-BA28-4C07-8101-D40FAD3FB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AEFB-7E65-4894-91AC-D8B413681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8E96-38B8-499E-9604-2197231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53A2-59D4-452B-A69D-CB052AA16907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E54A6-E118-4E5E-9594-7C616BB8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19CD-B80E-4342-AF4F-E7CC4A4A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88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FA96-4EBC-41FD-B854-45A6C77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4B8-7CE1-4D35-993E-D11A0C63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BA38-BE24-4516-B9DB-F0A91ACB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C340-9F2C-4C46-9386-7AF4D5BFA317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C358-86C6-4BFA-A8CE-33D947CF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5069-244D-4BC3-B1FC-23D3E3DC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007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A437-5417-4EDD-A8D8-1552DF33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06443-F7FF-4E36-8204-8A68BFC00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C23C-F613-4800-9681-27D958ED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A2B1B-1765-4C52-8046-832DFFEC5B33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67845-1658-432A-8249-44FE1689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D1AD4-564B-444D-8BD4-5133EF75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4070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0780-CADC-4874-953C-B81992E7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ED82-4E1D-42E3-8964-51C82AFF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9E53A-E095-4C5C-9F77-D6836759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080B-16E8-4020-80D9-F9D4B2E3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821B8-2EFD-46F5-B2B4-F6D7FFB0A1FB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D69A-8DE6-4A79-BF84-EE9A5C68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29C3-BB2A-429C-B3F3-10FC1C32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579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BA68-F417-4242-AB17-8B6896E7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87087-B73B-4B74-939C-7EC68BF51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35624-AC15-4DC4-8034-3D4ADAE3E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7C18C-4956-4DC8-99C1-49F7496A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6E96B-5C19-4D23-BC6B-FDC544952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AF289-4986-4C8E-AA13-9330687A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C509-8313-4D34-A5E4-190FBA890714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3DDCC-7B6A-4E02-8DDD-4BBA6214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054C-ED52-40D0-BBAE-B132CE3C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1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5A12-C18D-4E16-B7B3-919E4EEE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50237-95FC-4383-8561-F12AA078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688F-81F2-4DF7-8A63-9388C228F82F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1781B-E34E-45E8-81DC-9C25D4E9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DE28E-A227-4F08-A73E-A42DA237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84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1CCCE-7671-4476-B259-A12AEEFE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F33E2-9BCE-4CAF-947E-F2E3502203AF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50E37-EC55-428C-A987-6C460BEF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7C2DF-F69A-4169-BE3C-95FB2A3C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4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6A53-1897-4501-8707-DA7C0DB3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6309-619C-4E42-8FE0-59E60A20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1EBF7-A094-4D90-9846-D1420F52B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BB36D-D246-4231-A07B-B7AD6FC2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F50-B0A3-4D7F-9A0A-2BF17ADCD2E3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A5A05-E07D-4D91-99F0-394BBC02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07BC-D321-4670-8EAF-81D5BAFB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672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6FB5-04E1-40A9-B6D8-F820CFEE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529DC-78C8-4EE5-9EDD-437643F1E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BEAF-BEDE-4B00-8999-2ABFE4985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6FA76-4FB9-433C-A23B-97060D4D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0824E-E528-4343-A440-FC331B536273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CEE56-4A42-415D-A7A0-C3C03481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09207-B17F-45DA-8493-2627F0E3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415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8ECAE-2082-4C5D-974F-57E8C5BE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BF9D3-2DAB-4BE2-8E47-5F97FA51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6E71-B810-4DCD-A201-C64FACF81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DBB54-1346-421F-A1A2-17A7AD885EF8}" type="datetime8">
              <a:rPr lang="en-IL" smtClean="0"/>
              <a:t>21/01/2022 14:19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F9EF2-CF32-486F-9F1F-752166DD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9FAE-6179-441E-96E4-98A4D7CA0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594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87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90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92.png"/><Relationship Id="rId10" Type="http://schemas.openxmlformats.org/officeDocument/2006/relationships/image" Target="../media/image81.png"/><Relationship Id="rId4" Type="http://schemas.openxmlformats.org/officeDocument/2006/relationships/image" Target="../media/image91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82.png"/><Relationship Id="rId5" Type="http://schemas.openxmlformats.org/officeDocument/2006/relationships/image" Target="../media/image93.png"/><Relationship Id="rId10" Type="http://schemas.openxmlformats.org/officeDocument/2006/relationships/image" Target="../media/image81.png"/><Relationship Id="rId4" Type="http://schemas.openxmlformats.org/officeDocument/2006/relationships/image" Target="../media/image91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12" Type="http://schemas.openxmlformats.org/officeDocument/2006/relationships/image" Target="../media/image8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82.png"/><Relationship Id="rId5" Type="http://schemas.openxmlformats.org/officeDocument/2006/relationships/image" Target="../media/image93.png"/><Relationship Id="rId10" Type="http://schemas.openxmlformats.org/officeDocument/2006/relationships/image" Target="../media/image81.png"/><Relationship Id="rId4" Type="http://schemas.openxmlformats.org/officeDocument/2006/relationships/image" Target="../media/image91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84.png"/><Relationship Id="rId3" Type="http://schemas.openxmlformats.org/officeDocument/2006/relationships/image" Target="../media/image89.png"/><Relationship Id="rId7" Type="http://schemas.openxmlformats.org/officeDocument/2006/relationships/image" Target="../media/image99.png"/><Relationship Id="rId12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82.png"/><Relationship Id="rId5" Type="http://schemas.openxmlformats.org/officeDocument/2006/relationships/image" Target="../media/image93.png"/><Relationship Id="rId15" Type="http://schemas.openxmlformats.org/officeDocument/2006/relationships/image" Target="../media/image101.png"/><Relationship Id="rId10" Type="http://schemas.openxmlformats.org/officeDocument/2006/relationships/image" Target="../media/image81.png"/><Relationship Id="rId4" Type="http://schemas.openxmlformats.org/officeDocument/2006/relationships/image" Target="../media/image91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microsoft.com/office/2007/relationships/media" Target="../media/media3.avi"/><Relationship Id="rId7" Type="http://schemas.openxmlformats.org/officeDocument/2006/relationships/image" Target="../media/image116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Relationship Id="rId9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9F9D3-418E-4240-84C8-52A8AD6C8A83}"/>
              </a:ext>
            </a:extLst>
          </p:cNvPr>
          <p:cNvSpPr txBox="1"/>
          <p:nvPr/>
        </p:nvSpPr>
        <p:spPr>
          <a:xfrm>
            <a:off x="4400274" y="5227783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Sher and Alon</a:t>
            </a:r>
            <a:endParaRPr lang="en-IL" sz="4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B37FE6-2B37-4CD7-BD06-7E8059CB78E8}"/>
              </a:ext>
            </a:extLst>
          </p:cNvPr>
          <p:cNvGrpSpPr/>
          <p:nvPr/>
        </p:nvGrpSpPr>
        <p:grpSpPr>
          <a:xfrm>
            <a:off x="2068944" y="3251200"/>
            <a:ext cx="8328627" cy="1323439"/>
            <a:chOff x="2216727" y="1801091"/>
            <a:chExt cx="8328627" cy="13234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3625B2-81C0-4B63-8287-B35E04752894}"/>
                </a:ext>
              </a:extLst>
            </p:cNvPr>
            <p:cNvSpPr txBox="1"/>
            <p:nvPr/>
          </p:nvSpPr>
          <p:spPr>
            <a:xfrm>
              <a:off x="2216727" y="1801091"/>
              <a:ext cx="83286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Probabilistic Data Association for Semantic SLAM</a:t>
              </a:r>
              <a:endParaRPr lang="en-IL" sz="3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FAF9-DC28-44F8-AE8C-5D9CC0FD98E0}"/>
                </a:ext>
              </a:extLst>
            </p:cNvPr>
            <p:cNvSpPr txBox="1"/>
            <p:nvPr/>
          </p:nvSpPr>
          <p:spPr>
            <a:xfrm>
              <a:off x="2918691" y="2385866"/>
              <a:ext cx="6547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Sean L. Bowman, Nikolay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Atanasov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Kostas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Daniilidis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George J. Papas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B0858-82FF-4BBD-88BE-4DBF633CB3DA}"/>
                </a:ext>
              </a:extLst>
            </p:cNvPr>
            <p:cNvSpPr txBox="1"/>
            <p:nvPr/>
          </p:nvSpPr>
          <p:spPr>
            <a:xfrm>
              <a:off x="5721927" y="2755198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ICRA 2017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ADF10A-2ACF-46FD-82DC-6AB497DC0BB3}"/>
              </a:ext>
            </a:extLst>
          </p:cNvPr>
          <p:cNvGrpSpPr/>
          <p:nvPr/>
        </p:nvGrpSpPr>
        <p:grpSpPr>
          <a:xfrm>
            <a:off x="1446186" y="1379518"/>
            <a:ext cx="9196813" cy="1323439"/>
            <a:chOff x="2216727" y="1801091"/>
            <a:chExt cx="9196813" cy="13234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49E188-E585-4476-82D4-3FC060532333}"/>
                </a:ext>
              </a:extLst>
            </p:cNvPr>
            <p:cNvSpPr txBox="1"/>
            <p:nvPr/>
          </p:nvSpPr>
          <p:spPr>
            <a:xfrm>
              <a:off x="2216727" y="1801091"/>
              <a:ext cx="91968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SLAM with Objects using a Nonparametric Pose Graph</a:t>
              </a:r>
              <a:endParaRPr lang="en-IL" sz="3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93AFD-91C5-4DDF-A27A-C8BBEF346EB7}"/>
                </a:ext>
              </a:extLst>
            </p:cNvPr>
            <p:cNvSpPr txBox="1"/>
            <p:nvPr/>
          </p:nvSpPr>
          <p:spPr>
            <a:xfrm>
              <a:off x="3288146" y="2385866"/>
              <a:ext cx="6689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Beipeng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Mu, Shih-Yuan Liu, Liam Paull, John Leonard,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onathan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P. How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46966B-E7F5-4DF2-B770-E8EBB2620C28}"/>
                </a:ext>
              </a:extLst>
            </p:cNvPr>
            <p:cNvSpPr txBox="1"/>
            <p:nvPr/>
          </p:nvSpPr>
          <p:spPr>
            <a:xfrm>
              <a:off x="5721927" y="2755198"/>
              <a:ext cx="1144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IROS 2016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E05B6-65EA-4E31-97A8-340C6ADDFBE3}"/>
              </a:ext>
            </a:extLst>
          </p:cNvPr>
          <p:cNvSpPr/>
          <p:nvPr/>
        </p:nvSpPr>
        <p:spPr>
          <a:xfrm>
            <a:off x="1365020" y="1345333"/>
            <a:ext cx="9359144" cy="6531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143097-CA7A-4F49-B27E-DE8F9685804A}"/>
              </a:ext>
            </a:extLst>
          </p:cNvPr>
          <p:cNvCxnSpPr>
            <a:cxnSpLocks/>
          </p:cNvCxnSpPr>
          <p:nvPr/>
        </p:nvCxnSpPr>
        <p:spPr>
          <a:xfrm>
            <a:off x="2517605" y="1870195"/>
            <a:ext cx="218370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3A0605-6019-4C26-9437-1AA537396B89}"/>
              </a:ext>
            </a:extLst>
          </p:cNvPr>
          <p:cNvCxnSpPr>
            <a:cxnSpLocks/>
          </p:cNvCxnSpPr>
          <p:nvPr/>
        </p:nvCxnSpPr>
        <p:spPr>
          <a:xfrm>
            <a:off x="7684655" y="3771323"/>
            <a:ext cx="1522795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5CA7C-F343-4793-AAAC-28FDE1F0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0251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073E23-80E3-4A7D-A087-D2721D20021C}"/>
              </a:ext>
            </a:extLst>
          </p:cNvPr>
          <p:cNvGrpSpPr/>
          <p:nvPr/>
        </p:nvGrpSpPr>
        <p:grpSpPr>
          <a:xfrm>
            <a:off x="1497593" y="508881"/>
            <a:ext cx="9196813" cy="1323439"/>
            <a:chOff x="2216727" y="1801091"/>
            <a:chExt cx="9196813" cy="13234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CDCE2-06E1-4C6A-BF71-1ABBB58072E4}"/>
                </a:ext>
              </a:extLst>
            </p:cNvPr>
            <p:cNvSpPr txBox="1"/>
            <p:nvPr/>
          </p:nvSpPr>
          <p:spPr>
            <a:xfrm>
              <a:off x="2216727" y="1801091"/>
              <a:ext cx="91968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SLAM with Objects using a Nonparametric Pose Graph</a:t>
              </a:r>
              <a:endParaRPr lang="en-IL" sz="3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A94EA-8DCB-479B-ABD4-343474410A4A}"/>
                </a:ext>
              </a:extLst>
            </p:cNvPr>
            <p:cNvSpPr txBox="1"/>
            <p:nvPr/>
          </p:nvSpPr>
          <p:spPr>
            <a:xfrm>
              <a:off x="3288146" y="2385866"/>
              <a:ext cx="6689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Beipeng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Mu, Shih-Yuan Liu, Liam Paull, John Leonard,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onathan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P. How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5DDB66-57DB-4205-BFEF-8E9C178DC6F8}"/>
                </a:ext>
              </a:extLst>
            </p:cNvPr>
            <p:cNvSpPr txBox="1"/>
            <p:nvPr/>
          </p:nvSpPr>
          <p:spPr>
            <a:xfrm>
              <a:off x="5721927" y="2755198"/>
              <a:ext cx="1144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IROS 2016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8E7AE83-8134-4F33-A025-3D414615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57" y="2938907"/>
            <a:ext cx="4889633" cy="1613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2BFD13-EED4-45F6-B880-EB5C3538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73" y="4679432"/>
            <a:ext cx="3442051" cy="1936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429113-6567-496E-A97F-1E7EB0A1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880" y="2938063"/>
            <a:ext cx="5154663" cy="633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7061F3-2CD8-451C-B751-DBD77E80E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177" y="3736448"/>
            <a:ext cx="5233366" cy="5790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08E7BE-80BD-4C68-BC39-FED49BE7CC03}"/>
                  </a:ext>
                </a:extLst>
              </p:cNvPr>
              <p:cNvSpPr txBox="1"/>
              <p:nvPr/>
            </p:nvSpPr>
            <p:spPr>
              <a:xfrm>
                <a:off x="7400809" y="4551962"/>
                <a:ext cx="3821815" cy="473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𝐶𝑎𝑡𝑒𝑔𝑜𝑟𝑖𝑐𝑎𝑙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𝐶𝑙𝑎𝑠𝑠𝑒𝑠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08E7BE-80BD-4C68-BC39-FED49BE7C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809" y="4551962"/>
                <a:ext cx="3821815" cy="47371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2D9B71-CFCF-4DCD-AE90-F6C55A1F7443}"/>
              </a:ext>
            </a:extLst>
          </p:cNvPr>
          <p:cNvCxnSpPr>
            <a:cxnSpLocks/>
          </p:cNvCxnSpPr>
          <p:nvPr/>
        </p:nvCxnSpPr>
        <p:spPr>
          <a:xfrm flipV="1">
            <a:off x="7400809" y="5096406"/>
            <a:ext cx="243038" cy="95281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C5FCDF-81AA-4791-BADE-4B5F2D48E3CC}"/>
                  </a:ext>
                </a:extLst>
              </p:cNvPr>
              <p:cNvSpPr txBox="1"/>
              <p:nvPr/>
            </p:nvSpPr>
            <p:spPr>
              <a:xfrm>
                <a:off x="6132900" y="6130649"/>
                <a:ext cx="274440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measurement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L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C5FCDF-81AA-4791-BADE-4B5F2D48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900" y="6130649"/>
                <a:ext cx="2744406" cy="374270"/>
              </a:xfrm>
              <a:prstGeom prst="rect">
                <a:avLst/>
              </a:prstGeom>
              <a:blipFill>
                <a:blip r:embed="rId7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E791F89-AD53-4C62-A26D-8190948E5A99}"/>
              </a:ext>
            </a:extLst>
          </p:cNvPr>
          <p:cNvSpPr txBox="1"/>
          <p:nvPr/>
        </p:nvSpPr>
        <p:spPr>
          <a:xfrm>
            <a:off x="1987826" y="2288822"/>
            <a:ext cx="22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RGB-D camera</a:t>
            </a:r>
            <a:endParaRPr lang="en-IL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2ECE07-228F-4828-8A96-9B38673B96C8}"/>
              </a:ext>
            </a:extLst>
          </p:cNvPr>
          <p:cNvSpPr txBox="1"/>
          <p:nvPr/>
        </p:nvSpPr>
        <p:spPr>
          <a:xfrm>
            <a:off x="7964724" y="2371167"/>
            <a:ext cx="2382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Measurements</a:t>
            </a:r>
            <a:endParaRPr lang="en-IL" sz="2800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7F9D661-D44D-4068-8336-80C7DEFB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450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CD279E2B-88CD-4505-8571-6A2118D3A6C4}"/>
              </a:ext>
            </a:extLst>
          </p:cNvPr>
          <p:cNvSpPr/>
          <p:nvPr/>
        </p:nvSpPr>
        <p:spPr>
          <a:xfrm>
            <a:off x="6096000" y="1649896"/>
            <a:ext cx="252038" cy="52677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24E5AC-93F1-4C39-B103-35FF1BBD54E4}"/>
              </a:ext>
            </a:extLst>
          </p:cNvPr>
          <p:cNvGrpSpPr/>
          <p:nvPr/>
        </p:nvGrpSpPr>
        <p:grpSpPr>
          <a:xfrm>
            <a:off x="6855010" y="227072"/>
            <a:ext cx="4801294" cy="1200329"/>
            <a:chOff x="6855010" y="227072"/>
            <a:chExt cx="4801294" cy="12003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958706-C4A0-4674-BB02-B983B26E1D18}"/>
                </a:ext>
              </a:extLst>
            </p:cNvPr>
            <p:cNvSpPr txBox="1"/>
            <p:nvPr/>
          </p:nvSpPr>
          <p:spPr>
            <a:xfrm>
              <a:off x="7256362" y="227072"/>
              <a:ext cx="43999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Step1: </a:t>
              </a:r>
              <a:br>
                <a:rPr lang="en-US" dirty="0"/>
              </a:br>
              <a:r>
                <a:rPr lang="en-US" dirty="0"/>
                <a:t>Initialize with open loop state with the assumption that each object viewed is a unique object</a:t>
              </a:r>
              <a:endParaRPr lang="en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3E5A3-55B1-478C-90B5-88A8D96670FE}"/>
                </a:ext>
              </a:extLst>
            </p:cNvPr>
            <p:cNvSpPr/>
            <p:nvPr/>
          </p:nvSpPr>
          <p:spPr>
            <a:xfrm>
              <a:off x="6855010" y="227072"/>
              <a:ext cx="4511702" cy="1200328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8560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C43DA9D-55D6-4AD7-8964-9C6D5FBCE299}"/>
              </a:ext>
            </a:extLst>
          </p:cNvPr>
          <p:cNvGrpSpPr/>
          <p:nvPr/>
        </p:nvGrpSpPr>
        <p:grpSpPr>
          <a:xfrm>
            <a:off x="8039383" y="1590151"/>
            <a:ext cx="3370102" cy="4950252"/>
            <a:chOff x="8537716" y="1622134"/>
            <a:chExt cx="2614196" cy="383992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57873A5-5A14-4AAD-B0C9-6712EF078606}"/>
                </a:ext>
              </a:extLst>
            </p:cNvPr>
            <p:cNvGrpSpPr/>
            <p:nvPr/>
          </p:nvGrpSpPr>
          <p:grpSpPr>
            <a:xfrm>
              <a:off x="8537716" y="1622134"/>
              <a:ext cx="2614196" cy="3839922"/>
              <a:chOff x="9517449" y="327048"/>
              <a:chExt cx="2030420" cy="2982430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8707E2EE-7AEE-4129-ABAF-D1C5E43DB028}"/>
                  </a:ext>
                </a:extLst>
              </p:cNvPr>
              <p:cNvGrpSpPr/>
              <p:nvPr/>
            </p:nvGrpSpPr>
            <p:grpSpPr>
              <a:xfrm>
                <a:off x="9517449" y="899336"/>
                <a:ext cx="2030420" cy="2410142"/>
                <a:chOff x="7987752" y="4027238"/>
                <a:chExt cx="2030420" cy="2410142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08A1515B-EEDD-459D-B292-DE7A79B090BD}"/>
                    </a:ext>
                  </a:extLst>
                </p:cNvPr>
                <p:cNvGrpSpPr/>
                <p:nvPr/>
              </p:nvGrpSpPr>
              <p:grpSpPr>
                <a:xfrm>
                  <a:off x="7987752" y="4027238"/>
                  <a:ext cx="2030420" cy="2333548"/>
                  <a:chOff x="7939043" y="1625125"/>
                  <a:chExt cx="3240279" cy="3724030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34895F75-DC10-4C3B-A425-789B6B5C4B4E}"/>
                      </a:ext>
                    </a:extLst>
                  </p:cNvPr>
                  <p:cNvSpPr/>
                  <p:nvPr/>
                </p:nvSpPr>
                <p:spPr>
                  <a:xfrm>
                    <a:off x="8041593" y="1717705"/>
                    <a:ext cx="3017986" cy="3290131"/>
                  </a:xfrm>
                  <a:custGeom>
                    <a:avLst/>
                    <a:gdLst>
                      <a:gd name="connsiteX0" fmla="*/ 0 w 3017986"/>
                      <a:gd name="connsiteY0" fmla="*/ 3290131 h 3290131"/>
                      <a:gd name="connsiteX1" fmla="*/ 170915 w 3017986"/>
                      <a:gd name="connsiteY1" fmla="*/ 2751745 h 3290131"/>
                      <a:gd name="connsiteX2" fmla="*/ 452927 w 3017986"/>
                      <a:gd name="connsiteY2" fmla="*/ 2427005 h 3290131"/>
                      <a:gd name="connsiteX3" fmla="*/ 974220 w 3017986"/>
                      <a:gd name="connsiteY3" fmla="*/ 2127902 h 3290131"/>
                      <a:gd name="connsiteX4" fmla="*/ 1239140 w 3017986"/>
                      <a:gd name="connsiteY4" fmla="*/ 1991170 h 3290131"/>
                      <a:gd name="connsiteX5" fmla="*/ 1760433 w 3017986"/>
                      <a:gd name="connsiteY5" fmla="*/ 1777525 h 3290131"/>
                      <a:gd name="connsiteX6" fmla="*/ 2059536 w 3017986"/>
                      <a:gd name="connsiteY6" fmla="*/ 1666430 h 3290131"/>
                      <a:gd name="connsiteX7" fmla="*/ 2298818 w 3017986"/>
                      <a:gd name="connsiteY7" fmla="*/ 1538243 h 3290131"/>
                      <a:gd name="connsiteX8" fmla="*/ 2734654 w 3017986"/>
                      <a:gd name="connsiteY8" fmla="*/ 1204957 h 3290131"/>
                      <a:gd name="connsiteX9" fmla="*/ 2905570 w 3017986"/>
                      <a:gd name="connsiteY9" fmla="*/ 811850 h 3290131"/>
                      <a:gd name="connsiteX10" fmla="*/ 3008119 w 3017986"/>
                      <a:gd name="connsiteY10" fmla="*/ 290557 h 3290131"/>
                      <a:gd name="connsiteX11" fmla="*/ 3008119 w 3017986"/>
                      <a:gd name="connsiteY11" fmla="*/ 0 h 3290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017986" h="3290131">
                        <a:moveTo>
                          <a:pt x="0" y="3290131"/>
                        </a:moveTo>
                        <a:cubicBezTo>
                          <a:pt x="47713" y="3092865"/>
                          <a:pt x="95427" y="2895599"/>
                          <a:pt x="170915" y="2751745"/>
                        </a:cubicBezTo>
                        <a:cubicBezTo>
                          <a:pt x="246403" y="2607891"/>
                          <a:pt x="319043" y="2530979"/>
                          <a:pt x="452927" y="2427005"/>
                        </a:cubicBezTo>
                        <a:cubicBezTo>
                          <a:pt x="586811" y="2323031"/>
                          <a:pt x="843185" y="2200541"/>
                          <a:pt x="974220" y="2127902"/>
                        </a:cubicBezTo>
                        <a:cubicBezTo>
                          <a:pt x="1105256" y="2055263"/>
                          <a:pt x="1108105" y="2049566"/>
                          <a:pt x="1239140" y="1991170"/>
                        </a:cubicBezTo>
                        <a:cubicBezTo>
                          <a:pt x="1370175" y="1932774"/>
                          <a:pt x="1623700" y="1831648"/>
                          <a:pt x="1760433" y="1777525"/>
                        </a:cubicBezTo>
                        <a:cubicBezTo>
                          <a:pt x="1897166" y="1723402"/>
                          <a:pt x="1969805" y="1706310"/>
                          <a:pt x="2059536" y="1666430"/>
                        </a:cubicBezTo>
                        <a:cubicBezTo>
                          <a:pt x="2149267" y="1626550"/>
                          <a:pt x="2186298" y="1615155"/>
                          <a:pt x="2298818" y="1538243"/>
                        </a:cubicBezTo>
                        <a:cubicBezTo>
                          <a:pt x="2411338" y="1461331"/>
                          <a:pt x="2633529" y="1326022"/>
                          <a:pt x="2734654" y="1204957"/>
                        </a:cubicBezTo>
                        <a:cubicBezTo>
                          <a:pt x="2835779" y="1083891"/>
                          <a:pt x="2859993" y="964250"/>
                          <a:pt x="2905570" y="811850"/>
                        </a:cubicBezTo>
                        <a:cubicBezTo>
                          <a:pt x="2951147" y="659450"/>
                          <a:pt x="2991028" y="425865"/>
                          <a:pt x="3008119" y="290557"/>
                        </a:cubicBezTo>
                        <a:cubicBezTo>
                          <a:pt x="3025210" y="155249"/>
                          <a:pt x="3016664" y="77624"/>
                          <a:pt x="3008119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015D6384-BA99-4E30-9334-92E18111E924}"/>
                      </a:ext>
                    </a:extLst>
                  </p:cNvPr>
                  <p:cNvGrpSpPr/>
                  <p:nvPr/>
                </p:nvGrpSpPr>
                <p:grpSpPr>
                  <a:xfrm>
                    <a:off x="7939043" y="1625125"/>
                    <a:ext cx="3240279" cy="3724030"/>
                    <a:chOff x="7631394" y="1112377"/>
                    <a:chExt cx="3240279" cy="3724030"/>
                  </a:xfrm>
                </p:grpSpPr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226E5674-16B9-41C0-8561-086248F02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394" y="4332718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807FCCBE-31DE-42A4-B799-BF2007171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259" y="3519443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14" name="Oval 113">
                      <a:extLst>
                        <a:ext uri="{FF2B5EF4-FFF2-40B4-BE49-F238E27FC236}">
                          <a16:creationId xmlns:a16="http://schemas.microsoft.com/office/drawing/2014/main" id="{E06E6B5D-1F82-47EA-AC2C-32E9E40CFB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7685" y="3056546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974E1C0C-9CDF-4D08-9389-FCDF4D5B27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7393" y="2627832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940A70EA-968F-4941-99B2-D67AA04882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8455" y="4549209"/>
                      <a:ext cx="1354951" cy="287198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7927E9DE-F7E0-4998-960E-B1801A9F5C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9191" y="3767271"/>
                      <a:ext cx="963262" cy="839158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D953F2E2-D55D-42D1-A796-58DA717DD4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720276" y="2973936"/>
                      <a:ext cx="350286" cy="1674311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A68D8193-48C0-47CF-8A42-DBB47062A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4175" y="1908561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F316469F-BC71-4E5A-ACB6-A491ECD939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45" y="1112377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4D90CCBF-49E4-4E11-AAD0-F4036018C8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75800" y="1688494"/>
                      <a:ext cx="1108706" cy="31374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Straight Connector 121">
                      <a:extLst>
                        <a:ext uri="{FF2B5EF4-FFF2-40B4-BE49-F238E27FC236}">
                          <a16:creationId xmlns:a16="http://schemas.microsoft.com/office/drawing/2014/main" id="{1794FFA8-DADF-4D4E-B9D4-73C87BCB03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53126" y="1193471"/>
                      <a:ext cx="1263585" cy="313637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E90A4FD1-3B3D-4956-8200-FC6B1E7088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53126" y="2055464"/>
                      <a:ext cx="764267" cy="50824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07" name="Star: 5 Points 106">
                  <a:extLst>
                    <a:ext uri="{FF2B5EF4-FFF2-40B4-BE49-F238E27FC236}">
                      <a16:creationId xmlns:a16="http://schemas.microsoft.com/office/drawing/2014/main" id="{B91FF00A-F944-455C-8201-782F31F6A955}"/>
                    </a:ext>
                  </a:extLst>
                </p:cNvPr>
                <p:cNvSpPr/>
                <p:nvPr/>
              </p:nvSpPr>
              <p:spPr>
                <a:xfrm>
                  <a:off x="9094589" y="6256131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08" name="Star: 5 Points 107">
                  <a:extLst>
                    <a:ext uri="{FF2B5EF4-FFF2-40B4-BE49-F238E27FC236}">
                      <a16:creationId xmlns:a16="http://schemas.microsoft.com/office/drawing/2014/main" id="{D155DED8-C606-4F69-A694-8BE768799FF4}"/>
                    </a:ext>
                  </a:extLst>
                </p:cNvPr>
                <p:cNvSpPr/>
                <p:nvPr/>
              </p:nvSpPr>
              <p:spPr>
                <a:xfrm>
                  <a:off x="8727917" y="4494216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09" name="Isosceles Triangle 108">
                  <a:extLst>
                    <a:ext uri="{FF2B5EF4-FFF2-40B4-BE49-F238E27FC236}">
                      <a16:creationId xmlns:a16="http://schemas.microsoft.com/office/drawing/2014/main" id="{12611876-1845-4F73-B382-DF9E7305A1C5}"/>
                    </a:ext>
                  </a:extLst>
                </p:cNvPr>
                <p:cNvSpPr/>
                <p:nvPr/>
              </p:nvSpPr>
              <p:spPr>
                <a:xfrm>
                  <a:off x="8787558" y="4257653"/>
                  <a:ext cx="153740" cy="132535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EC45953-F57F-462F-93AB-A71DC0F77459}"/>
                  </a:ext>
                </a:extLst>
              </p:cNvPr>
              <p:cNvSpPr txBox="1"/>
              <p:nvPr/>
            </p:nvSpPr>
            <p:spPr>
              <a:xfrm>
                <a:off x="10015054" y="327048"/>
                <a:ext cx="1399712" cy="315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Ground Truth</a:t>
                </a:r>
                <a:endParaRPr lang="en-IL" sz="2800" dirty="0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FDE2FE0-ECE7-4D46-B706-835D2D6A2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7368" y="3282138"/>
              <a:ext cx="1" cy="555515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16FF4ED-86D7-40E6-B99B-876ECF998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4049" y="4300937"/>
              <a:ext cx="307778" cy="787132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4D4A8D68-9152-4FEA-BBE4-09544FE6B0BB}"/>
              </a:ext>
            </a:extLst>
          </p:cNvPr>
          <p:cNvGrpSpPr/>
          <p:nvPr/>
        </p:nvGrpSpPr>
        <p:grpSpPr>
          <a:xfrm>
            <a:off x="2767596" y="3121485"/>
            <a:ext cx="814769" cy="1332025"/>
            <a:chOff x="2596659" y="2825161"/>
            <a:chExt cx="632311" cy="1033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7D96D79-07AC-4F91-82A9-8CDF5C864617}"/>
                </a:ext>
              </a:extLst>
            </p:cNvPr>
            <p:cNvSpPr/>
            <p:nvPr/>
          </p:nvSpPr>
          <p:spPr>
            <a:xfrm>
              <a:off x="3029027" y="3481630"/>
              <a:ext cx="199943" cy="199943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1AD5E910-005F-4ABB-97E0-B54E12E3C5DB}"/>
                </a:ext>
              </a:extLst>
            </p:cNvPr>
            <p:cNvCxnSpPr>
              <a:cxnSpLocks/>
              <a:stCxn id="143" idx="7"/>
              <a:endCxn id="159" idx="2"/>
            </p:cNvCxnSpPr>
            <p:nvPr/>
          </p:nvCxnSpPr>
          <p:spPr>
            <a:xfrm flipV="1">
              <a:off x="2639028" y="3581602"/>
              <a:ext cx="389999" cy="2772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Star: 5 Points 173">
              <a:extLst>
                <a:ext uri="{FF2B5EF4-FFF2-40B4-BE49-F238E27FC236}">
                  <a16:creationId xmlns:a16="http://schemas.microsoft.com/office/drawing/2014/main" id="{C95E3F30-9415-432B-83DE-ED5DCCCEB950}"/>
                </a:ext>
              </a:extLst>
            </p:cNvPr>
            <p:cNvSpPr/>
            <p:nvPr/>
          </p:nvSpPr>
          <p:spPr>
            <a:xfrm>
              <a:off x="2596659" y="2825161"/>
              <a:ext cx="233361" cy="233361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46D1044-5984-40B0-9A61-A0C385D5D6F9}"/>
                </a:ext>
              </a:extLst>
            </p:cNvPr>
            <p:cNvCxnSpPr>
              <a:cxnSpLocks/>
              <a:stCxn id="159" idx="1"/>
            </p:cNvCxnSpPr>
            <p:nvPr/>
          </p:nvCxnSpPr>
          <p:spPr>
            <a:xfrm flipH="1" flipV="1">
              <a:off x="2789738" y="3152323"/>
              <a:ext cx="268570" cy="35858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62C7EB0-E043-41C0-88B3-FFD6067251B9}"/>
              </a:ext>
            </a:extLst>
          </p:cNvPr>
          <p:cNvGrpSpPr/>
          <p:nvPr/>
        </p:nvGrpSpPr>
        <p:grpSpPr>
          <a:xfrm>
            <a:off x="2694660" y="2806213"/>
            <a:ext cx="1995860" cy="1198901"/>
            <a:chOff x="2540056" y="2580490"/>
            <a:chExt cx="1548910" cy="930421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4769746-DBF3-4305-9593-90B13E133652}"/>
                </a:ext>
              </a:extLst>
            </p:cNvPr>
            <p:cNvSpPr/>
            <p:nvPr/>
          </p:nvSpPr>
          <p:spPr>
            <a:xfrm>
              <a:off x="3889023" y="3076883"/>
              <a:ext cx="199943" cy="199943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FAD68A46-F91E-4E5F-8BBA-7286B6166B8E}"/>
                </a:ext>
              </a:extLst>
            </p:cNvPr>
            <p:cNvCxnSpPr>
              <a:cxnSpLocks/>
              <a:stCxn id="159" idx="7"/>
              <a:endCxn id="160" idx="2"/>
            </p:cNvCxnSpPr>
            <p:nvPr/>
          </p:nvCxnSpPr>
          <p:spPr>
            <a:xfrm flipV="1">
              <a:off x="3199689" y="3176855"/>
              <a:ext cx="689334" cy="334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FB98BDDD-F6F1-43AD-98BB-A6DA1914FA45}"/>
                </a:ext>
              </a:extLst>
            </p:cNvPr>
            <p:cNvSpPr/>
            <p:nvPr/>
          </p:nvSpPr>
          <p:spPr>
            <a:xfrm>
              <a:off x="2540056" y="2580490"/>
              <a:ext cx="197943" cy="17064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21C4A93-7922-40F2-8D54-D7A4835D622B}"/>
                </a:ext>
              </a:extLst>
            </p:cNvPr>
            <p:cNvCxnSpPr>
              <a:cxnSpLocks/>
              <a:stCxn id="160" idx="1"/>
              <a:endCxn id="175" idx="4"/>
            </p:cNvCxnSpPr>
            <p:nvPr/>
          </p:nvCxnSpPr>
          <p:spPr>
            <a:xfrm flipH="1" flipV="1">
              <a:off x="2737999" y="2751131"/>
              <a:ext cx="1180305" cy="3550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12D9518-096D-48EA-8811-37910C8EE5FA}"/>
              </a:ext>
            </a:extLst>
          </p:cNvPr>
          <p:cNvGrpSpPr/>
          <p:nvPr/>
        </p:nvGrpSpPr>
        <p:grpSpPr>
          <a:xfrm>
            <a:off x="2810835" y="2333857"/>
            <a:ext cx="1750866" cy="1111987"/>
            <a:chOff x="2630215" y="2213913"/>
            <a:chExt cx="1358780" cy="86297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1A49118-3E40-4095-AEDE-81E770FC67AD}"/>
                </a:ext>
              </a:extLst>
            </p:cNvPr>
            <p:cNvSpPr/>
            <p:nvPr/>
          </p:nvSpPr>
          <p:spPr>
            <a:xfrm>
              <a:off x="3471579" y="2433654"/>
              <a:ext cx="199943" cy="199943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EFC3B873-9939-4C48-863E-23A306653663}"/>
                </a:ext>
              </a:extLst>
            </p:cNvPr>
            <p:cNvCxnSpPr>
              <a:cxnSpLocks/>
              <a:stCxn id="160" idx="0"/>
              <a:endCxn id="163" idx="5"/>
            </p:cNvCxnSpPr>
            <p:nvPr/>
          </p:nvCxnSpPr>
          <p:spPr>
            <a:xfrm flipH="1" flipV="1">
              <a:off x="3642241" y="2604316"/>
              <a:ext cx="346754" cy="4725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Isosceles Triangle 175">
              <a:extLst>
                <a:ext uri="{FF2B5EF4-FFF2-40B4-BE49-F238E27FC236}">
                  <a16:creationId xmlns:a16="http://schemas.microsoft.com/office/drawing/2014/main" id="{AD5B46E7-DA5F-4D5A-B2BB-ACF7857270AC}"/>
                </a:ext>
              </a:extLst>
            </p:cNvPr>
            <p:cNvSpPr/>
            <p:nvPr/>
          </p:nvSpPr>
          <p:spPr>
            <a:xfrm>
              <a:off x="2630215" y="2213913"/>
              <a:ext cx="197943" cy="17064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815D28C-D5A5-467B-879F-D610BD6B9389}"/>
                </a:ext>
              </a:extLst>
            </p:cNvPr>
            <p:cNvCxnSpPr>
              <a:cxnSpLocks/>
              <a:stCxn id="163" idx="2"/>
            </p:cNvCxnSpPr>
            <p:nvPr/>
          </p:nvCxnSpPr>
          <p:spPr>
            <a:xfrm flipH="1" flipV="1">
              <a:off x="2878977" y="2368034"/>
              <a:ext cx="592602" cy="16559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193BEF7B-A043-40B2-A042-E23FE9EABBF8}"/>
              </a:ext>
            </a:extLst>
          </p:cNvPr>
          <p:cNvSpPr txBox="1"/>
          <p:nvPr/>
        </p:nvSpPr>
        <p:spPr>
          <a:xfrm>
            <a:off x="1530434" y="1580273"/>
            <a:ext cx="396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Open Loop Initialization</a:t>
            </a:r>
            <a:endParaRPr lang="en-IL" sz="2800" dirty="0"/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4BBAD5E-3A12-4201-BA3F-8B227E8D9B2D}"/>
              </a:ext>
            </a:extLst>
          </p:cNvPr>
          <p:cNvGrpSpPr/>
          <p:nvPr/>
        </p:nvGrpSpPr>
        <p:grpSpPr>
          <a:xfrm>
            <a:off x="1694226" y="2179243"/>
            <a:ext cx="2706626" cy="4644817"/>
            <a:chOff x="1694226" y="2179243"/>
            <a:chExt cx="2706626" cy="46448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2C0B8818-41F6-4567-9462-4CB4586A27D1}"/>
                    </a:ext>
                  </a:extLst>
                </p:cNvPr>
                <p:cNvSpPr txBox="1"/>
                <p:nvPr/>
              </p:nvSpPr>
              <p:spPr>
                <a:xfrm>
                  <a:off x="3314251" y="6454728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2C0B8818-41F6-4567-9462-4CB4586A2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251" y="6454728"/>
                  <a:ext cx="700640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FA93E919-7AD8-4BAF-B9AC-891F2CD8858E}"/>
                    </a:ext>
                  </a:extLst>
                </p:cNvPr>
                <p:cNvSpPr txBox="1"/>
                <p:nvPr/>
              </p:nvSpPr>
              <p:spPr>
                <a:xfrm>
                  <a:off x="3396403" y="6149793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FA93E919-7AD8-4BAF-B9AC-891F2CD88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403" y="6149793"/>
                  <a:ext cx="70596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E8AC0578-BA3A-4A59-BF9A-7E0322D65C60}"/>
                    </a:ext>
                  </a:extLst>
                </p:cNvPr>
                <p:cNvSpPr txBox="1"/>
                <p:nvPr/>
              </p:nvSpPr>
              <p:spPr>
                <a:xfrm>
                  <a:off x="3694890" y="5880883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E8AC0578-BA3A-4A59-BF9A-7E0322D65C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4890" y="5880883"/>
                  <a:ext cx="70596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B999A0A-2755-4E85-BC33-AD7DD289F89A}"/>
                    </a:ext>
                  </a:extLst>
                </p:cNvPr>
                <p:cNvSpPr txBox="1"/>
                <p:nvPr/>
              </p:nvSpPr>
              <p:spPr>
                <a:xfrm>
                  <a:off x="1694226" y="3280883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B999A0A-2755-4E85-BC33-AD7DD289F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4226" y="3280883"/>
                  <a:ext cx="70596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3D0790B0-3F75-4C3A-9E70-5386A125F273}"/>
                    </a:ext>
                  </a:extLst>
                </p:cNvPr>
                <p:cNvSpPr txBox="1"/>
                <p:nvPr/>
              </p:nvSpPr>
              <p:spPr>
                <a:xfrm>
                  <a:off x="2133805" y="2957597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3D0790B0-3F75-4C3A-9E70-5386A125F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805" y="2957597"/>
                  <a:ext cx="7059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4C483AB4-C66D-498C-BF8B-AB0FC0FEDBD8}"/>
                    </a:ext>
                  </a:extLst>
                </p:cNvPr>
                <p:cNvSpPr txBox="1"/>
                <p:nvPr/>
              </p:nvSpPr>
              <p:spPr>
                <a:xfrm>
                  <a:off x="2105884" y="2545453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4C483AB4-C66D-498C-BF8B-AB0FC0FED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884" y="2545453"/>
                  <a:ext cx="70596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AA3A259-A019-4C1D-88ED-0100D1E2BA9A}"/>
                    </a:ext>
                  </a:extLst>
                </p:cNvPr>
                <p:cNvSpPr txBox="1"/>
                <p:nvPr/>
              </p:nvSpPr>
              <p:spPr>
                <a:xfrm>
                  <a:off x="2215185" y="2179243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AA3A259-A019-4C1D-88ED-0100D1E2B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185" y="2179243"/>
                  <a:ext cx="70596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040A2B1-D96A-4C0D-8C23-4DFB6DBFA433}"/>
              </a:ext>
            </a:extLst>
          </p:cNvPr>
          <p:cNvGrpSpPr/>
          <p:nvPr/>
        </p:nvGrpSpPr>
        <p:grpSpPr>
          <a:xfrm>
            <a:off x="1337050" y="6024302"/>
            <a:ext cx="2138028" cy="646729"/>
            <a:chOff x="1337050" y="6024302"/>
            <a:chExt cx="2138028" cy="646729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E9F09167-C7D1-4602-9511-911906AC273B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546276"/>
              <a:chOff x="1486467" y="5077925"/>
              <a:chExt cx="1659241" cy="423944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A3B4687-1F7B-4AEE-9E13-F6A8DB781125}"/>
                  </a:ext>
                </a:extLst>
              </p:cNvPr>
              <p:cNvSpPr/>
              <p:nvPr/>
            </p:nvSpPr>
            <p:spPr>
              <a:xfrm>
                <a:off x="1486467" y="5077925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F071289-1429-4D6A-BA14-3A69E27337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5068" y="5211635"/>
                <a:ext cx="1153090" cy="146135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BF7ABD92-C485-4341-A9C6-492A4B0BA479}"/>
                  </a:ext>
                </a:extLst>
              </p:cNvPr>
              <p:cNvSpPr/>
              <p:nvPr/>
            </p:nvSpPr>
            <p:spPr>
              <a:xfrm>
                <a:off x="2912347" y="5268508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ACD2871-94A6-4FEC-8BEE-BB5E924479AE}"/>
                    </a:ext>
                  </a:extLst>
                </p:cNvPr>
                <p:cNvSpPr txBox="1"/>
                <p:nvPr/>
              </p:nvSpPr>
              <p:spPr>
                <a:xfrm>
                  <a:off x="1722960" y="6298750"/>
                  <a:ext cx="970843" cy="3722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ACD2871-94A6-4FEC-8BEE-BB5E92447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60" y="6298750"/>
                  <a:ext cx="970843" cy="372281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A5C6E1B-03ED-4FC7-8713-4EF53A77018F}"/>
              </a:ext>
            </a:extLst>
          </p:cNvPr>
          <p:cNvGrpSpPr/>
          <p:nvPr/>
        </p:nvGrpSpPr>
        <p:grpSpPr>
          <a:xfrm>
            <a:off x="2009475" y="3326929"/>
            <a:ext cx="2030648" cy="2847722"/>
            <a:chOff x="2009475" y="3326929"/>
            <a:chExt cx="2030648" cy="2847722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1C0340DB-80F0-4004-8239-E1B57E47EB1F}"/>
                </a:ext>
              </a:extLst>
            </p:cNvPr>
            <p:cNvGrpSpPr/>
            <p:nvPr/>
          </p:nvGrpSpPr>
          <p:grpSpPr>
            <a:xfrm>
              <a:off x="2009475" y="3326929"/>
              <a:ext cx="1730216" cy="2847722"/>
              <a:chOff x="2009475" y="3326929"/>
              <a:chExt cx="1730216" cy="2847722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539D0552-B050-41E6-A2D6-0290A8EF7981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8310" y="2984598"/>
                <a:chExt cx="1342754" cy="2210007"/>
              </a:xfrm>
            </p:grpSpPr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D65D8E6E-A3BB-4607-B456-76E42077ADE8}"/>
                    </a:ext>
                  </a:extLst>
                </p:cNvPr>
                <p:cNvCxnSpPr>
                  <a:cxnSpLocks/>
                  <a:stCxn id="133" idx="7"/>
                  <a:endCxn id="143" idx="3"/>
                </p:cNvCxnSpPr>
                <p:nvPr/>
              </p:nvCxnSpPr>
              <p:spPr>
                <a:xfrm flipV="1">
                  <a:off x="2008311" y="4000275"/>
                  <a:ext cx="489336" cy="4299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925185A-0942-4995-A84F-69428A53AF08}"/>
                    </a:ext>
                  </a:extLst>
                </p:cNvPr>
                <p:cNvSpPr/>
                <p:nvPr/>
              </p:nvSpPr>
              <p:spPr>
                <a:xfrm>
                  <a:off x="2468366" y="3829613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57" name="Star: 5 Points 156">
                  <a:extLst>
                    <a:ext uri="{FF2B5EF4-FFF2-40B4-BE49-F238E27FC236}">
                      <a16:creationId xmlns:a16="http://schemas.microsoft.com/office/drawing/2014/main" id="{E5405BA8-41EB-41A9-85D7-15C7F86D2409}"/>
                    </a:ext>
                  </a:extLst>
                </p:cNvPr>
                <p:cNvSpPr/>
                <p:nvPr/>
              </p:nvSpPr>
              <p:spPr>
                <a:xfrm>
                  <a:off x="3117703" y="4961244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07F947D0-4EA0-42AB-896B-9EB8A3B4056B}"/>
                    </a:ext>
                  </a:extLst>
                </p:cNvPr>
                <p:cNvCxnSpPr>
                  <a:cxnSpLocks/>
                  <a:stCxn id="143" idx="5"/>
                </p:cNvCxnSpPr>
                <p:nvPr/>
              </p:nvCxnSpPr>
              <p:spPr>
                <a:xfrm>
                  <a:off x="2639028" y="4000275"/>
                  <a:ext cx="479898" cy="936919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Star: 5 Points 172">
                  <a:extLst>
                    <a:ext uri="{FF2B5EF4-FFF2-40B4-BE49-F238E27FC236}">
                      <a16:creationId xmlns:a16="http://schemas.microsoft.com/office/drawing/2014/main" id="{1E144D3C-FD73-4BAA-A2F3-11AA0C6FFC91}"/>
                    </a:ext>
                  </a:extLst>
                </p:cNvPr>
                <p:cNvSpPr/>
                <p:nvPr/>
              </p:nvSpPr>
              <p:spPr>
                <a:xfrm>
                  <a:off x="2277163" y="298459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739CAE27-2FDA-402E-8C84-231C8D02721D}"/>
                    </a:ext>
                  </a:extLst>
                </p:cNvPr>
                <p:cNvCxnSpPr>
                  <a:cxnSpLocks/>
                  <a:stCxn id="143" idx="0"/>
                </p:cNvCxnSpPr>
                <p:nvPr/>
              </p:nvCxnSpPr>
              <p:spPr>
                <a:xfrm flipH="1" flipV="1">
                  <a:off x="2441889" y="3343884"/>
                  <a:ext cx="126449" cy="485729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4B14E5C6-F03A-498C-A42F-74752D662945}"/>
                      </a:ext>
                    </a:extLst>
                  </p:cNvPr>
                  <p:cNvSpPr txBox="1"/>
                  <p:nvPr/>
                </p:nvSpPr>
                <p:spPr>
                  <a:xfrm>
                    <a:off x="2274190" y="4851002"/>
                    <a:ext cx="4414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4B14E5C6-F03A-498C-A42F-74752D6629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4190" y="4851002"/>
                    <a:ext cx="44146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08F9C2B0-47E3-4FDB-9D33-DF8786B0E728}"/>
                    </a:ext>
                  </a:extLst>
                </p:cNvPr>
                <p:cNvSpPr txBox="1"/>
                <p:nvPr/>
              </p:nvSpPr>
              <p:spPr>
                <a:xfrm>
                  <a:off x="3040683" y="4750413"/>
                  <a:ext cx="999440" cy="403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08F9C2B0-47E3-4FDB-9D33-DF8786B0E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683" y="4750413"/>
                  <a:ext cx="999440" cy="40363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62D64BE5-ED54-4AF3-A12D-B3B90CAEF304}"/>
              </a:ext>
            </a:extLst>
          </p:cNvPr>
          <p:cNvGrpSpPr/>
          <p:nvPr/>
        </p:nvGrpSpPr>
        <p:grpSpPr>
          <a:xfrm>
            <a:off x="1465870" y="5151926"/>
            <a:ext cx="2000312" cy="1151543"/>
            <a:chOff x="1465870" y="5151926"/>
            <a:chExt cx="2000312" cy="1151543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74202C06-AFF1-437B-9C7F-B663989BE4D0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4FFF3DE6-9E8F-43B3-B21E-6B0B7D3DF45B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586439" y="4400908"/>
                <a:chExt cx="1552365" cy="893668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1BBB10F-0A5C-408F-85D4-AA0B365159DA}"/>
                    </a:ext>
                  </a:extLst>
                </p:cNvPr>
                <p:cNvSpPr/>
                <p:nvPr/>
              </p:nvSpPr>
              <p:spPr>
                <a:xfrm>
                  <a:off x="1837649" y="4400908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4BDFB6A-79C7-4BF2-879E-BF6BACAB27B1}"/>
                    </a:ext>
                  </a:extLst>
                </p:cNvPr>
                <p:cNvCxnSpPr>
                  <a:stCxn id="129" idx="0"/>
                  <a:endCxn id="133" idx="3"/>
                </p:cNvCxnSpPr>
                <p:nvPr/>
              </p:nvCxnSpPr>
              <p:spPr>
                <a:xfrm flipV="1">
                  <a:off x="1586439" y="4571570"/>
                  <a:ext cx="280491" cy="50635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Star: 5 Points 135">
                  <a:extLst>
                    <a:ext uri="{FF2B5EF4-FFF2-40B4-BE49-F238E27FC236}">
                      <a16:creationId xmlns:a16="http://schemas.microsoft.com/office/drawing/2014/main" id="{BF62F94D-4FBD-43B4-8AA4-D781CF5A7406}"/>
                    </a:ext>
                  </a:extLst>
                </p:cNvPr>
                <p:cNvSpPr/>
                <p:nvPr/>
              </p:nvSpPr>
              <p:spPr>
                <a:xfrm>
                  <a:off x="2905443" y="5061215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0DA5B854-FE95-4A64-8A85-EEA807AAE290}"/>
                    </a:ext>
                  </a:extLst>
                </p:cNvPr>
                <p:cNvCxnSpPr>
                  <a:cxnSpLocks/>
                  <a:stCxn id="133" idx="5"/>
                  <a:endCxn id="136" idx="1"/>
                </p:cNvCxnSpPr>
                <p:nvPr/>
              </p:nvCxnSpPr>
              <p:spPr>
                <a:xfrm>
                  <a:off x="2008311" y="4571570"/>
                  <a:ext cx="897132" cy="578781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5" name="TextBox 264">
                    <a:extLst>
                      <a:ext uri="{FF2B5EF4-FFF2-40B4-BE49-F238E27FC236}">
                        <a16:creationId xmlns:a16="http://schemas.microsoft.com/office/drawing/2014/main" id="{6081C80D-AA36-4256-82AE-233215EFC9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3719" y="5550909"/>
                    <a:ext cx="4557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65" name="TextBox 264">
                    <a:extLst>
                      <a:ext uri="{FF2B5EF4-FFF2-40B4-BE49-F238E27FC236}">
                        <a16:creationId xmlns:a16="http://schemas.microsoft.com/office/drawing/2014/main" id="{6081C80D-AA36-4256-82AE-233215EFC9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3719" y="5550909"/>
                    <a:ext cx="45570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E7A7672-720A-449C-B120-3C0CD0DE4A47}"/>
                    </a:ext>
                  </a:extLst>
                </p:cNvPr>
                <p:cNvSpPr txBox="1"/>
                <p:nvPr/>
              </p:nvSpPr>
              <p:spPr>
                <a:xfrm>
                  <a:off x="2308752" y="5352105"/>
                  <a:ext cx="979948" cy="373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E7A7672-720A-449C-B120-3C0CD0DE4A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8752" y="5352105"/>
                  <a:ext cx="979948" cy="373051"/>
                </a:xfrm>
                <a:prstGeom prst="rect">
                  <a:avLst/>
                </a:prstGeom>
                <a:blipFill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83BE92FB-52EE-4F9B-AA3E-1FDEE8ED8423}"/>
              </a:ext>
            </a:extLst>
          </p:cNvPr>
          <p:cNvSpPr txBox="1"/>
          <p:nvPr/>
        </p:nvSpPr>
        <p:spPr>
          <a:xfrm>
            <a:off x="387508" y="207130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open loop state with the assumption that each object viewed is a unique object</a:t>
            </a:r>
            <a:endParaRPr lang="en-IL" dirty="0"/>
          </a:p>
        </p:txBody>
      </p:sp>
      <p:sp>
        <p:nvSpPr>
          <p:cNvPr id="274" name="Slide Number Placeholder 273">
            <a:extLst>
              <a:ext uri="{FF2B5EF4-FFF2-40B4-BE49-F238E27FC236}">
                <a16:creationId xmlns:a16="http://schemas.microsoft.com/office/drawing/2014/main" id="{BF7D5459-8CE9-4381-8C73-57EC6655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8034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8DAD9DB-8CC1-4468-B3E5-2E0BC93BD087}"/>
              </a:ext>
            </a:extLst>
          </p:cNvPr>
          <p:cNvGrpSpPr/>
          <p:nvPr/>
        </p:nvGrpSpPr>
        <p:grpSpPr>
          <a:xfrm>
            <a:off x="934287" y="1628877"/>
            <a:ext cx="4648200" cy="4810643"/>
            <a:chOff x="7066730" y="1545707"/>
            <a:chExt cx="4648200" cy="4810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23E13D-0288-4256-883B-9DFD999E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6730" y="2241550"/>
              <a:ext cx="4648200" cy="41148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21EBF0-D291-41C3-90F9-BCFE36E11D86}"/>
                </a:ext>
              </a:extLst>
            </p:cNvPr>
            <p:cNvSpPr txBox="1"/>
            <p:nvPr/>
          </p:nvSpPr>
          <p:spPr>
            <a:xfrm>
              <a:off x="8129916" y="1545707"/>
              <a:ext cx="2323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  <a:endParaRPr lang="en-IL" sz="28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C36004-BC10-4A91-85A0-0372531FC290}"/>
              </a:ext>
            </a:extLst>
          </p:cNvPr>
          <p:cNvGrpSpPr/>
          <p:nvPr/>
        </p:nvGrpSpPr>
        <p:grpSpPr>
          <a:xfrm>
            <a:off x="6429375" y="1764299"/>
            <a:ext cx="4924425" cy="4675221"/>
            <a:chOff x="870710" y="1547295"/>
            <a:chExt cx="4924425" cy="4675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5668D0-6681-41BB-BAC2-EACC653E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710" y="2364891"/>
              <a:ext cx="4924425" cy="385762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96C5F7-6F6E-464C-9C50-B4AE95F967E8}"/>
                </a:ext>
              </a:extLst>
            </p:cNvPr>
            <p:cNvSpPr txBox="1"/>
            <p:nvPr/>
          </p:nvSpPr>
          <p:spPr>
            <a:xfrm>
              <a:off x="1241879" y="1547295"/>
              <a:ext cx="3965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Open Loop Initialization</a:t>
              </a:r>
              <a:endParaRPr lang="en-IL" sz="28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8F96967-8CD0-417A-B096-65A9772D6C85}"/>
              </a:ext>
            </a:extLst>
          </p:cNvPr>
          <p:cNvSpPr txBox="1"/>
          <p:nvPr/>
        </p:nvSpPr>
        <p:spPr>
          <a:xfrm>
            <a:off x="387508" y="207130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open loop state with the assumption that each object viewed is a unique object</a:t>
            </a:r>
            <a:endParaRPr lang="en-IL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2A0ED7A-3964-4167-AABA-AFBB78B9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712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7A882B-337F-45CA-898A-CD29FCC8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4" y="446304"/>
            <a:ext cx="1029489" cy="918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58706-C4A0-4674-BB02-B983B26E1D18}"/>
              </a:ext>
            </a:extLst>
          </p:cNvPr>
          <p:cNvSpPr txBox="1"/>
          <p:nvPr/>
        </p:nvSpPr>
        <p:spPr>
          <a:xfrm>
            <a:off x="7243386" y="266560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open loop state with the assumption that each object viewed is a unique object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3CA3F-9ED9-4E6C-B045-4DF14A44F085}"/>
              </a:ext>
            </a:extLst>
          </p:cNvPr>
          <p:cNvSpPr txBox="1"/>
          <p:nvPr/>
        </p:nvSpPr>
        <p:spPr>
          <a:xfrm>
            <a:off x="7256362" y="1687446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7D77-6FD7-4238-83CC-07A883FE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14</a:t>
            </a:fld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A67906-3B9B-4957-929A-E986D238C78B}"/>
              </a:ext>
            </a:extLst>
          </p:cNvPr>
          <p:cNvSpPr/>
          <p:nvPr/>
        </p:nvSpPr>
        <p:spPr>
          <a:xfrm>
            <a:off x="7131626" y="1704931"/>
            <a:ext cx="4511702" cy="118284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EC01F2C-E043-4F32-BBC3-447929DEDB85}"/>
              </a:ext>
            </a:extLst>
          </p:cNvPr>
          <p:cNvSpPr/>
          <p:nvPr/>
        </p:nvSpPr>
        <p:spPr>
          <a:xfrm>
            <a:off x="6118505" y="2343150"/>
            <a:ext cx="252038" cy="150495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005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B6321-77B5-4593-A7CE-B56D7DB92C1B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48CCB5-BB6F-4ED3-BC04-FA2AFE2F594A}"/>
                  </a:ext>
                </a:extLst>
              </p:cNvPr>
              <p:cNvSpPr txBox="1"/>
              <p:nvPr/>
            </p:nvSpPr>
            <p:spPr>
              <a:xfrm>
                <a:off x="930976" y="2356818"/>
                <a:ext cx="6201249" cy="517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𝑂𝑏𝑗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𝑂𝑏𝑗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𝑐𝑙𝑎𝑠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𝑐𝑙𝑎𝑠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48CCB5-BB6F-4ED3-BC04-FA2AFE2F5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76" y="2356818"/>
                <a:ext cx="6201249" cy="5178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90FAF0E-3617-494B-BA2B-99F8FBB4EA5F}"/>
              </a:ext>
            </a:extLst>
          </p:cNvPr>
          <p:cNvGrpSpPr/>
          <p:nvPr/>
        </p:nvGrpSpPr>
        <p:grpSpPr>
          <a:xfrm>
            <a:off x="8257502" y="1514095"/>
            <a:ext cx="3353470" cy="4644817"/>
            <a:chOff x="1337050" y="2179243"/>
            <a:chExt cx="3353470" cy="464481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855C4B-50B2-4CDA-8FCD-A5409BF9F9BB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C31EB8B-56D0-4CBB-8313-2BFF2040952D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267F69E-CB10-4D68-AA95-D35C181A35FB}"/>
                  </a:ext>
                </a:extLst>
              </p:cNvPr>
              <p:cNvCxnSpPr>
                <a:cxnSpLocks/>
                <a:stCxn id="52" idx="7"/>
                <a:endCxn id="18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Star: 5 Points 19">
                <a:extLst>
                  <a:ext uri="{FF2B5EF4-FFF2-40B4-BE49-F238E27FC236}">
                    <a16:creationId xmlns:a16="http://schemas.microsoft.com/office/drawing/2014/main" id="{8C9D5C0A-599C-4B28-B75D-9112B4EC9882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6F9F803-F7A9-4653-BE47-AEC173C83D7F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BE33885-6B97-4307-9189-ECA0DE79F28B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ED13131-3923-4D74-AC8B-6C1CFC2BBD00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3014294-C054-4F4B-8EB9-45264184BB0D}"/>
                  </a:ext>
                </a:extLst>
              </p:cNvPr>
              <p:cNvCxnSpPr>
                <a:cxnSpLocks/>
                <a:stCxn id="18" idx="7"/>
                <a:endCxn id="23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B14CFD02-6BF4-42C7-BF2E-041B1753209D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7B5C7E-F26D-4F97-8EEB-F5D429EDE9BF}"/>
                  </a:ext>
                </a:extLst>
              </p:cNvPr>
              <p:cNvCxnSpPr>
                <a:cxnSpLocks/>
                <a:stCxn id="23" idx="1"/>
                <a:endCxn id="25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A26716-FD09-414B-B74E-188D7C0F033E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AEDF850-4929-4491-90FB-6FDA395CD7F1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F3E5089-46F4-4A58-8A89-0709DCB4AE29}"/>
                  </a:ext>
                </a:extLst>
              </p:cNvPr>
              <p:cNvCxnSpPr>
                <a:cxnSpLocks/>
                <a:stCxn id="23" idx="0"/>
                <a:endCxn id="28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2B22A88-AE9F-4FFC-8793-D3373E09F2E3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9F920AE-CFAA-4CB2-8C16-3E53D9E17410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9D2FDD4-8212-4C7A-A6AA-A3DBBE12D6E1}"/>
                </a:ext>
              </a:extLst>
            </p:cNvPr>
            <p:cNvGrpSpPr/>
            <p:nvPr/>
          </p:nvGrpSpPr>
          <p:grpSpPr>
            <a:xfrm>
              <a:off x="1694226" y="2179243"/>
              <a:ext cx="2706626" cy="4644817"/>
              <a:chOff x="1694226" y="2179243"/>
              <a:chExt cx="2706626" cy="464481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7262B8A-0AD3-49D2-A7CB-0D31AC08D877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006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7262B8A-0AD3-49D2-A7CB-0D31AC08D8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0064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ABB89D7-0EC9-4E44-A993-D45A06B1FC9F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ABB89D7-0EC9-4E44-A993-D45A06B1FC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0596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337D81B-01AD-481E-AC7B-4E66F37C6031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337D81B-01AD-481E-AC7B-4E66F37C60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EF105CE-19C0-4E73-92E5-F515A78F0E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EF105CE-19C0-4E73-92E5-F515A78F0E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38C0FDC-6684-4FA8-9B06-1CBAAE0B6A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38C0FDC-6684-4FA8-9B06-1CBAAE0B6A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08F49B6-DDA1-4BF3-932F-9EF770849DC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08F49B6-DDA1-4BF3-932F-9EF770849D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28A13AA-11A4-4245-A0CE-827C4882086D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28A13AA-11A4-4245-A0CE-827C48820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2BBA6CF-FB03-4C5C-8CEC-BBBFBA56EA48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21ABDF3-9C05-421E-BDD0-94C9966A0DA5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8A24544-EDA1-4520-B4AA-4ACB13DC8719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35C3FAA-79B8-4F7C-8AF4-4B5167FA4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Star: 5 Points 44">
                  <a:extLst>
                    <a:ext uri="{FF2B5EF4-FFF2-40B4-BE49-F238E27FC236}">
                      <a16:creationId xmlns:a16="http://schemas.microsoft.com/office/drawing/2014/main" id="{89B3409D-E5D3-4EE1-AB62-306D52ABA4F2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DFCFA1C-6F9D-43F1-B41A-B523F22C3289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DFCFA1C-6F9D-43F1-B41A-B523F22C32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9829EA2-ACDB-4F87-95E0-027063061D0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A11661B-3C7E-4A3D-9071-9966CE4794E3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7763D62-C21C-40E1-B04A-F6256632AE3A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C7D87D5E-6057-4013-B689-DEE6E346ED86}"/>
                      </a:ext>
                    </a:extLst>
                  </p:cNvPr>
                  <p:cNvCxnSpPr>
                    <a:cxnSpLocks/>
                    <a:stCxn id="62" idx="7"/>
                    <a:endCxn id="52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FC37B7DA-2199-4852-9E70-4A5F5489800D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53" name="Star: 5 Points 52">
                    <a:extLst>
                      <a:ext uri="{FF2B5EF4-FFF2-40B4-BE49-F238E27FC236}">
                        <a16:creationId xmlns:a16="http://schemas.microsoft.com/office/drawing/2014/main" id="{6485A3E1-6817-42BB-BFB2-FA65F72C5826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36123769-468A-4D42-A303-B31E92E28906}"/>
                      </a:ext>
                    </a:extLst>
                  </p:cNvPr>
                  <p:cNvCxnSpPr>
                    <a:cxnSpLocks/>
                    <a:stCxn id="52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Star: 5 Points 54">
                    <a:extLst>
                      <a:ext uri="{FF2B5EF4-FFF2-40B4-BE49-F238E27FC236}">
                        <a16:creationId xmlns:a16="http://schemas.microsoft.com/office/drawing/2014/main" id="{1E15F30E-38F3-4BA1-9B96-8EBAECC742E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16F8D7D3-0E73-4DDF-9B21-D3AA7855D5BE}"/>
                      </a:ext>
                    </a:extLst>
                  </p:cNvPr>
                  <p:cNvCxnSpPr>
                    <a:cxnSpLocks/>
                    <a:stCxn id="52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FD1A82A7-80D9-4F4D-9477-363EDE6560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FD1A82A7-80D9-4F4D-9477-363EDE6560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D3F86EE-A98A-4001-BC51-9FB5879F2F48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D3F86EE-A98A-4001-BC51-9FB5879F2F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2CDE6C5-59F3-4589-9143-194531DA08FF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3D32AEDE-9B4C-405F-BB14-4230BF215211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1F09097-BB1D-4DF0-B59F-F18FB31F211D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DC42148C-9780-43F7-9A56-21C52DE056B4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F7D053B6-6179-4D86-B1EA-9CE2A1B3233A}"/>
                      </a:ext>
                    </a:extLst>
                  </p:cNvPr>
                  <p:cNvCxnSpPr>
                    <a:stCxn id="43" idx="0"/>
                    <a:endCxn id="62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Star: 5 Points 63">
                    <a:extLst>
                      <a:ext uri="{FF2B5EF4-FFF2-40B4-BE49-F238E27FC236}">
                        <a16:creationId xmlns:a16="http://schemas.microsoft.com/office/drawing/2014/main" id="{4434A68D-03FD-40E9-BD53-E887E0D05CC0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E69977EA-A65B-43E7-8A97-7B2AFF7509A6}"/>
                      </a:ext>
                    </a:extLst>
                  </p:cNvPr>
                  <p:cNvCxnSpPr>
                    <a:cxnSpLocks/>
                    <a:stCxn id="62" idx="5"/>
                    <a:endCxn id="64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E145BFB8-ADA1-4D6A-BE46-D753CE54C7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E145BFB8-ADA1-4D6A-BE46-D753CE54C7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DCE475E-4357-4AC3-88AE-AB9A4CAF1894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DCE475E-4357-4AC3-88AE-AB9A4CAF18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C36A1E5-DA65-4F6E-8EDC-206025D00FDA}"/>
              </a:ext>
            </a:extLst>
          </p:cNvPr>
          <p:cNvSpPr/>
          <p:nvPr/>
        </p:nvSpPr>
        <p:spPr>
          <a:xfrm>
            <a:off x="2356706" y="5232189"/>
            <a:ext cx="567651" cy="9164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59F609-278C-4BB0-B56E-53C8E072CA7F}"/>
              </a:ext>
            </a:extLst>
          </p:cNvPr>
          <p:cNvSpPr/>
          <p:nvPr/>
        </p:nvSpPr>
        <p:spPr>
          <a:xfrm>
            <a:off x="2932148" y="5002788"/>
            <a:ext cx="583972" cy="11626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5C34E8-763A-45EF-8BA8-5DDAD5992C7F}"/>
              </a:ext>
            </a:extLst>
          </p:cNvPr>
          <p:cNvSpPr/>
          <p:nvPr/>
        </p:nvSpPr>
        <p:spPr>
          <a:xfrm>
            <a:off x="3512945" y="4650921"/>
            <a:ext cx="548530" cy="1498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C1F37-A880-458B-83B6-068704E7298C}"/>
              </a:ext>
            </a:extLst>
          </p:cNvPr>
          <p:cNvSpPr/>
          <p:nvPr/>
        </p:nvSpPr>
        <p:spPr>
          <a:xfrm>
            <a:off x="4067142" y="3559872"/>
            <a:ext cx="496837" cy="25863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DD2882F-BA00-4C1C-86CD-E21A849EED18}"/>
              </a:ext>
            </a:extLst>
          </p:cNvPr>
          <p:cNvSpPr/>
          <p:nvPr/>
        </p:nvSpPr>
        <p:spPr>
          <a:xfrm>
            <a:off x="4573503" y="4993787"/>
            <a:ext cx="496837" cy="11524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0251A7-B726-41AE-970F-376DDAA11315}"/>
              </a:ext>
            </a:extLst>
          </p:cNvPr>
          <p:cNvSpPr/>
          <p:nvPr/>
        </p:nvSpPr>
        <p:spPr>
          <a:xfrm>
            <a:off x="5070340" y="5639982"/>
            <a:ext cx="496837" cy="5012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35D457A-846E-48F9-B5AA-38D5664D48E3}"/>
              </a:ext>
            </a:extLst>
          </p:cNvPr>
          <p:cNvGrpSpPr/>
          <p:nvPr/>
        </p:nvGrpSpPr>
        <p:grpSpPr>
          <a:xfrm>
            <a:off x="528852" y="3175030"/>
            <a:ext cx="6472594" cy="3375224"/>
            <a:chOff x="528852" y="3175030"/>
            <a:chExt cx="6472594" cy="33752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7BA9F31-9982-4D1C-8C49-F46AEE0B4D2E}"/>
                    </a:ext>
                  </a:extLst>
                </p:cNvPr>
                <p:cNvSpPr txBox="1"/>
                <p:nvPr/>
              </p:nvSpPr>
              <p:spPr>
                <a:xfrm>
                  <a:off x="528852" y="4362489"/>
                  <a:ext cx="1752211" cy="9653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𝑂𝑏𝑗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𝑂𝑏𝑗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7BA9F31-9982-4D1C-8C49-F46AEE0B4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52" y="4362489"/>
                  <a:ext cx="1752211" cy="96539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37C5AF1-A4DD-4764-9C6B-4681C6239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2072" y="6135247"/>
              <a:ext cx="4659374" cy="322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B271F9-7818-434F-BEAA-EDAA065EC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6706" y="3175030"/>
              <a:ext cx="0" cy="3005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BEF1FB9-CB78-43C2-A488-9C69DFDA181E}"/>
                    </a:ext>
                  </a:extLst>
                </p:cNvPr>
                <p:cNvSpPr txBox="1"/>
                <p:nvPr/>
              </p:nvSpPr>
              <p:spPr>
                <a:xfrm>
                  <a:off x="2281063" y="6151534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BEF1FB9-CB78-43C2-A488-9C69DFDA1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063" y="6151534"/>
                  <a:ext cx="700640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B307492-0D07-468C-9142-2C94AF4F1B11}"/>
                    </a:ext>
                  </a:extLst>
                </p:cNvPr>
                <p:cNvSpPr txBox="1"/>
                <p:nvPr/>
              </p:nvSpPr>
              <p:spPr>
                <a:xfrm>
                  <a:off x="2854506" y="6152699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B307492-0D07-468C-9142-2C94AF4F1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4506" y="6152699"/>
                  <a:ext cx="700640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AA997C9-2213-400D-B5F9-5EC216B6EA84}"/>
                    </a:ext>
                  </a:extLst>
                </p:cNvPr>
                <p:cNvSpPr txBox="1"/>
                <p:nvPr/>
              </p:nvSpPr>
              <p:spPr>
                <a:xfrm>
                  <a:off x="3417571" y="6170151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AA997C9-2213-400D-B5F9-5EC216B6E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571" y="6170151"/>
                  <a:ext cx="70064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AFB44B8-F600-4FCF-9267-B2DC7B5DD19B}"/>
                    </a:ext>
                  </a:extLst>
                </p:cNvPr>
                <p:cNvSpPr txBox="1"/>
                <p:nvPr/>
              </p:nvSpPr>
              <p:spPr>
                <a:xfrm>
                  <a:off x="3960135" y="6152699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AFB44B8-F600-4FCF-9267-B2DC7B5DD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135" y="6152699"/>
                  <a:ext cx="700640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343ECCC-B4F7-4C3D-8869-BDD23783A58C}"/>
                    </a:ext>
                  </a:extLst>
                </p:cNvPr>
                <p:cNvSpPr txBox="1"/>
                <p:nvPr/>
              </p:nvSpPr>
              <p:spPr>
                <a:xfrm>
                  <a:off x="4523200" y="6180922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343ECCC-B4F7-4C3D-8869-BDD23783A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200" y="6180922"/>
                  <a:ext cx="700640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12F80-BFF6-406C-8ED4-B13154C83422}"/>
                    </a:ext>
                  </a:extLst>
                </p:cNvPr>
                <p:cNvSpPr txBox="1"/>
                <p:nvPr/>
              </p:nvSpPr>
              <p:spPr>
                <a:xfrm>
                  <a:off x="5057089" y="6170151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12F80-BFF6-406C-8ED4-B13154C83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089" y="6170151"/>
                  <a:ext cx="700640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ED815C6-7C7E-4984-B26E-1A761E8C78CE}"/>
              </a:ext>
            </a:extLst>
          </p:cNvPr>
          <p:cNvSpPr txBox="1"/>
          <p:nvPr/>
        </p:nvSpPr>
        <p:spPr>
          <a:xfrm>
            <a:off x="8527047" y="839175"/>
            <a:ext cx="3965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the previous step</a:t>
            </a:r>
            <a:endParaRPr lang="en-IL" sz="2400" dirty="0"/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D956CCE4-0091-4E4B-9F83-F8172FC5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961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 animBg="1"/>
      <p:bldP spid="10" grpId="0" animBg="1"/>
      <p:bldP spid="11" grpId="0" animBg="1"/>
      <p:bldP spid="12" grpId="0" animBg="1"/>
      <p:bldP spid="68" grpId="0" animBg="1"/>
      <p:bldP spid="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AA7B5-4B65-4007-9170-02B75345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16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9788A-3179-40C2-AD02-59CBEA60710F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CABB80-E12D-4285-9DD7-29ECB3DCF0F3}"/>
                  </a:ext>
                </a:extLst>
              </p:cNvPr>
              <p:cNvSpPr txBox="1"/>
              <p:nvPr/>
            </p:nvSpPr>
            <p:spPr>
              <a:xfrm>
                <a:off x="5463824" y="603179"/>
                <a:ext cx="62503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How to decide if to group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/>
                  <a:t> or not?</a:t>
                </a:r>
                <a:endParaRPr lang="en-IL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CABB80-E12D-4285-9DD7-29ECB3DCF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4" y="603179"/>
                <a:ext cx="6250301" cy="461665"/>
              </a:xfrm>
              <a:prstGeom prst="rect">
                <a:avLst/>
              </a:prstGeom>
              <a:blipFill>
                <a:blip r:embed="rId3"/>
                <a:stretch>
                  <a:fillRect l="-1462" t="-10526" r="-390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21968-A969-45BB-8F18-45D2C6A31FE4}"/>
                  </a:ext>
                </a:extLst>
              </p:cNvPr>
              <p:cNvSpPr txBox="1"/>
              <p:nvPr/>
            </p:nvSpPr>
            <p:spPr>
              <a:xfrm>
                <a:off x="3638495" y="1758565"/>
                <a:ext cx="4513159" cy="1340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21968-A969-45BB-8F18-45D2C6A31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95" y="1758565"/>
                <a:ext cx="4513159" cy="1340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6FDE1B-8F14-4401-9402-330A67C231C3}"/>
                  </a:ext>
                </a:extLst>
              </p:cNvPr>
              <p:cNvSpPr/>
              <p:nvPr/>
            </p:nvSpPr>
            <p:spPr>
              <a:xfrm>
                <a:off x="4965805" y="4321748"/>
                <a:ext cx="1888435" cy="13408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Dirichlet Process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6FDE1B-8F14-4401-9402-330A67C23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805" y="4321748"/>
                <a:ext cx="1888435" cy="1340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78D396-55E8-429E-8A65-1022ED2A62C4}"/>
              </a:ext>
            </a:extLst>
          </p:cNvPr>
          <p:cNvCxnSpPr>
            <a:cxnSpLocks/>
          </p:cNvCxnSpPr>
          <p:nvPr/>
        </p:nvCxnSpPr>
        <p:spPr>
          <a:xfrm>
            <a:off x="3086895" y="4992188"/>
            <a:ext cx="1560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AF6D53B-7579-434C-AFA2-AB2CEE55CB4D}"/>
              </a:ext>
            </a:extLst>
          </p:cNvPr>
          <p:cNvSpPr/>
          <p:nvPr/>
        </p:nvSpPr>
        <p:spPr>
          <a:xfrm rot="5400000">
            <a:off x="5018288" y="1071495"/>
            <a:ext cx="1645171" cy="4640154"/>
          </a:xfrm>
          <a:prstGeom prst="rightBrace">
            <a:avLst>
              <a:gd name="adj1" fmla="val 677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620A7B-8B4A-4FC8-8F32-1BA864D759CE}"/>
              </a:ext>
            </a:extLst>
          </p:cNvPr>
          <p:cNvGrpSpPr/>
          <p:nvPr/>
        </p:nvGrpSpPr>
        <p:grpSpPr>
          <a:xfrm>
            <a:off x="707695" y="3721510"/>
            <a:ext cx="2963853" cy="1912064"/>
            <a:chOff x="2342072" y="3175030"/>
            <a:chExt cx="4659374" cy="30058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3B344-2268-49F5-846C-B808DE744E6A}"/>
                </a:ext>
              </a:extLst>
            </p:cNvPr>
            <p:cNvSpPr/>
            <p:nvPr/>
          </p:nvSpPr>
          <p:spPr>
            <a:xfrm>
              <a:off x="2356706" y="5232189"/>
              <a:ext cx="567651" cy="91645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84948D-201F-43C1-9FFE-427C1E284526}"/>
                </a:ext>
              </a:extLst>
            </p:cNvPr>
            <p:cNvSpPr/>
            <p:nvPr/>
          </p:nvSpPr>
          <p:spPr>
            <a:xfrm>
              <a:off x="2932149" y="4628803"/>
              <a:ext cx="583972" cy="15366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BCEBCE-292A-42E3-BCB0-B0C7B4D257CD}"/>
                </a:ext>
              </a:extLst>
            </p:cNvPr>
            <p:cNvSpPr/>
            <p:nvPr/>
          </p:nvSpPr>
          <p:spPr>
            <a:xfrm>
              <a:off x="3512946" y="4041927"/>
              <a:ext cx="548530" cy="210795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DE72142-F389-4477-A45F-EA2B9B3BABDD}"/>
                </a:ext>
              </a:extLst>
            </p:cNvPr>
            <p:cNvSpPr/>
            <p:nvPr/>
          </p:nvSpPr>
          <p:spPr>
            <a:xfrm>
              <a:off x="4076667" y="4291465"/>
              <a:ext cx="496837" cy="185472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DA4489A-91BA-41FC-854E-B01DED8CF60E}"/>
                </a:ext>
              </a:extLst>
            </p:cNvPr>
            <p:cNvSpPr/>
            <p:nvPr/>
          </p:nvSpPr>
          <p:spPr>
            <a:xfrm>
              <a:off x="4573502" y="4920631"/>
              <a:ext cx="496837" cy="122555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1DBF209-391F-4A07-ACE5-B2A892D432A1}"/>
                </a:ext>
              </a:extLst>
            </p:cNvPr>
            <p:cNvSpPr/>
            <p:nvPr/>
          </p:nvSpPr>
          <p:spPr>
            <a:xfrm>
              <a:off x="5070340" y="5639982"/>
              <a:ext cx="496837" cy="5012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84A4FD1-185C-4B0C-A885-449FF5BA6611}"/>
                </a:ext>
              </a:extLst>
            </p:cNvPr>
            <p:cNvGrpSpPr/>
            <p:nvPr/>
          </p:nvGrpSpPr>
          <p:grpSpPr>
            <a:xfrm>
              <a:off x="2342072" y="3175030"/>
              <a:ext cx="4659374" cy="3005892"/>
              <a:chOff x="2342072" y="3175030"/>
              <a:chExt cx="4659374" cy="3005892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67D3CAF-32A9-4A51-B907-45EF4BD6C7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2072" y="6135247"/>
                <a:ext cx="4659374" cy="322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E805857-6529-437B-96A9-AAC567E45D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6706" y="3175030"/>
                <a:ext cx="0" cy="30058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7A673DA-690E-4A33-AD40-558BD933C54F}"/>
              </a:ext>
            </a:extLst>
          </p:cNvPr>
          <p:cNvCxnSpPr>
            <a:cxnSpLocks/>
          </p:cNvCxnSpPr>
          <p:nvPr/>
        </p:nvCxnSpPr>
        <p:spPr>
          <a:xfrm>
            <a:off x="7195994" y="4889046"/>
            <a:ext cx="1560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3DEF185-7EE9-4661-BA5D-5079044908D2}"/>
              </a:ext>
            </a:extLst>
          </p:cNvPr>
          <p:cNvGrpSpPr/>
          <p:nvPr/>
        </p:nvGrpSpPr>
        <p:grpSpPr>
          <a:xfrm>
            <a:off x="8988443" y="3690231"/>
            <a:ext cx="2963853" cy="1912064"/>
            <a:chOff x="8968566" y="2445054"/>
            <a:chExt cx="2963853" cy="191206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4FA4DC-CBD7-4EA3-84A1-67E381286792}"/>
                </a:ext>
              </a:extLst>
            </p:cNvPr>
            <p:cNvSpPr/>
            <p:nvPr/>
          </p:nvSpPr>
          <p:spPr>
            <a:xfrm>
              <a:off x="11020072" y="3983643"/>
              <a:ext cx="316041" cy="35436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3C747F8-27B2-477E-B79C-409D26866926}"/>
                </a:ext>
              </a:extLst>
            </p:cNvPr>
            <p:cNvGrpSpPr/>
            <p:nvPr/>
          </p:nvGrpSpPr>
          <p:grpSpPr>
            <a:xfrm>
              <a:off x="8968566" y="2445054"/>
              <a:ext cx="2963853" cy="1912064"/>
              <a:chOff x="2342072" y="3175030"/>
              <a:chExt cx="4659374" cy="300589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D866E38-D2D1-434D-97F6-8B7B6E80BA4B}"/>
                  </a:ext>
                </a:extLst>
              </p:cNvPr>
              <p:cNvSpPr/>
              <p:nvPr/>
            </p:nvSpPr>
            <p:spPr>
              <a:xfrm>
                <a:off x="2356706" y="5377981"/>
                <a:ext cx="567651" cy="77066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03CBB7E-B82E-4786-B2CB-8DAF20ED4F14}"/>
                  </a:ext>
                </a:extLst>
              </p:cNvPr>
              <p:cNvSpPr/>
              <p:nvPr/>
            </p:nvSpPr>
            <p:spPr>
              <a:xfrm>
                <a:off x="2932149" y="4779803"/>
                <a:ext cx="583972" cy="138560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7A31B5E-1116-416B-9F45-93104D18D2DF}"/>
                  </a:ext>
                </a:extLst>
              </p:cNvPr>
              <p:cNvSpPr/>
              <p:nvPr/>
            </p:nvSpPr>
            <p:spPr>
              <a:xfrm>
                <a:off x="3512946" y="4291465"/>
                <a:ext cx="548530" cy="185841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DBCE288-F885-435D-82A9-88E1FF3FCA69}"/>
                  </a:ext>
                </a:extLst>
              </p:cNvPr>
              <p:cNvSpPr/>
              <p:nvPr/>
            </p:nvSpPr>
            <p:spPr>
              <a:xfrm>
                <a:off x="4061693" y="4474741"/>
                <a:ext cx="496837" cy="1671446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7DA4A25-0F12-4A7A-A0BB-FE3D8E90C32F}"/>
                  </a:ext>
                </a:extLst>
              </p:cNvPr>
              <p:cNvSpPr/>
              <p:nvPr/>
            </p:nvSpPr>
            <p:spPr>
              <a:xfrm>
                <a:off x="4573502" y="5098908"/>
                <a:ext cx="496837" cy="104727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8C182DD-7EF9-45FC-A345-6FA8063AA782}"/>
                  </a:ext>
                </a:extLst>
              </p:cNvPr>
              <p:cNvSpPr/>
              <p:nvPr/>
            </p:nvSpPr>
            <p:spPr>
              <a:xfrm>
                <a:off x="5070340" y="5724804"/>
                <a:ext cx="496837" cy="41645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90EAB2E-9831-43AB-9767-0843A4D1F661}"/>
                  </a:ext>
                </a:extLst>
              </p:cNvPr>
              <p:cNvGrpSpPr/>
              <p:nvPr/>
            </p:nvGrpSpPr>
            <p:grpSpPr>
              <a:xfrm>
                <a:off x="2342072" y="3175030"/>
                <a:ext cx="4659374" cy="3005892"/>
                <a:chOff x="2342072" y="3175030"/>
                <a:chExt cx="4659374" cy="3005892"/>
              </a:xfrm>
            </p:grpSpPr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44FCDAB0-A377-44F9-BF08-A5AC86765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42072" y="6135247"/>
                  <a:ext cx="4659374" cy="322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20975BDF-E06A-41B7-B713-F20ED1645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6706" y="3175030"/>
                  <a:ext cx="0" cy="30058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33738F4-847D-472E-BDFE-FCC8C7355C35}"/>
              </a:ext>
            </a:extLst>
          </p:cNvPr>
          <p:cNvSpPr txBox="1"/>
          <p:nvPr/>
        </p:nvSpPr>
        <p:spPr>
          <a:xfrm>
            <a:off x="3942871" y="6171684"/>
            <a:ext cx="385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Conserves the mean of the distribution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C4CD90-E94F-4DDB-B9A8-DAB6AB5490A2}"/>
                  </a:ext>
                </a:extLst>
              </p:cNvPr>
              <p:cNvSpPr txBox="1"/>
              <p:nvPr/>
            </p:nvSpPr>
            <p:spPr>
              <a:xfrm>
                <a:off x="943008" y="5786675"/>
                <a:ext cx="1716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C4CD90-E94F-4DDB-B9A8-DAB6AB549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08" y="5786675"/>
                <a:ext cx="1716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31632-9008-4E76-B43B-568AB53C5F74}"/>
                  </a:ext>
                </a:extLst>
              </p:cNvPr>
              <p:cNvSpPr txBox="1"/>
              <p:nvPr/>
            </p:nvSpPr>
            <p:spPr>
              <a:xfrm>
                <a:off x="9481152" y="5749336"/>
                <a:ext cx="1765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31632-9008-4E76-B43B-568AB53C5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52" y="5749336"/>
                <a:ext cx="17659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8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5" grpId="0" animBg="1"/>
      <p:bldP spid="63" grpId="0"/>
      <p:bldP spid="64" grpId="0"/>
      <p:bldP spid="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10B81970-7494-455B-BCA7-BDC47223C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0"/>
          <a:stretch/>
        </p:blipFill>
        <p:spPr>
          <a:xfrm>
            <a:off x="242712" y="3142411"/>
            <a:ext cx="4395407" cy="243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5AFAC-80C6-42DA-95DA-34BD54A62105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052EF-36DB-4D23-A593-F304D6AF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17</a:t>
            </a:fld>
            <a:endParaRPr lang="en-IL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4C9E2B-9B69-4090-879E-55962CE9CE7B}"/>
              </a:ext>
            </a:extLst>
          </p:cNvPr>
          <p:cNvSpPr txBox="1"/>
          <p:nvPr/>
        </p:nvSpPr>
        <p:spPr>
          <a:xfrm>
            <a:off x="4998649" y="3769247"/>
            <a:ext cx="219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Dirichlet Process (DP)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219FA-6853-4D85-9A5F-D7C282A2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82" y="3021677"/>
            <a:ext cx="4470326" cy="243959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A0F64C9-11C4-4E88-AB58-552C6AB28BCE}"/>
              </a:ext>
            </a:extLst>
          </p:cNvPr>
          <p:cNvSpPr/>
          <p:nvPr/>
        </p:nvSpPr>
        <p:spPr>
          <a:xfrm>
            <a:off x="5107057" y="4138579"/>
            <a:ext cx="1977887" cy="447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9AF06C-9E31-4506-9564-434303034BB2}"/>
                  </a:ext>
                </a:extLst>
              </p:cNvPr>
              <p:cNvSpPr txBox="1"/>
              <p:nvPr/>
            </p:nvSpPr>
            <p:spPr>
              <a:xfrm>
                <a:off x="5463824" y="603179"/>
                <a:ext cx="62503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How to decide if to group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/>
                  <a:t> or not?</a:t>
                </a:r>
                <a:endParaRPr lang="en-IL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9AF06C-9E31-4506-9564-434303034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4" y="603179"/>
                <a:ext cx="6250301" cy="461665"/>
              </a:xfrm>
              <a:prstGeom prst="rect">
                <a:avLst/>
              </a:prstGeom>
              <a:blipFill>
                <a:blip r:embed="rId4"/>
                <a:stretch>
                  <a:fillRect l="-1462" t="-10526" r="-390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684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C120EDB5-73F4-48A2-8CBA-75600FE9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81" y="4281876"/>
            <a:ext cx="4470326" cy="243959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A9957D54-D031-41EC-8856-72958C4A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81" y="1459552"/>
            <a:ext cx="4470326" cy="243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5AFAC-80C6-42DA-95DA-34BD54A62105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052EF-36DB-4D23-A593-F304D6AF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18</a:t>
            </a:fld>
            <a:endParaRPr lang="en-IL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A446EE9-17CA-400A-94DD-2EA11D10C97A}"/>
              </a:ext>
            </a:extLst>
          </p:cNvPr>
          <p:cNvSpPr/>
          <p:nvPr/>
        </p:nvSpPr>
        <p:spPr>
          <a:xfrm>
            <a:off x="5641449" y="2425904"/>
            <a:ext cx="3154681" cy="506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4C9E2B-9B69-4090-879E-55962CE9CE7B}"/>
              </a:ext>
            </a:extLst>
          </p:cNvPr>
          <p:cNvSpPr txBox="1"/>
          <p:nvPr/>
        </p:nvSpPr>
        <p:spPr>
          <a:xfrm>
            <a:off x="8945756" y="5324693"/>
            <a:ext cx="25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things as they were</a:t>
            </a:r>
            <a:endParaRPr lang="en-IL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06B7229-B4DF-4EFF-9219-CAA8F3C4C70E}"/>
              </a:ext>
            </a:extLst>
          </p:cNvPr>
          <p:cNvCxnSpPr/>
          <p:nvPr/>
        </p:nvCxnSpPr>
        <p:spPr>
          <a:xfrm flipH="1">
            <a:off x="1125107" y="2129867"/>
            <a:ext cx="406510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A9AA9B8C-ABAB-4404-AE7D-6989CAF38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960" y="1052411"/>
            <a:ext cx="2218654" cy="2929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52558CA-A99A-458F-95A0-225D7CCDE1A3}"/>
                  </a:ext>
                </a:extLst>
              </p:cNvPr>
              <p:cNvSpPr txBox="1"/>
              <p:nvPr/>
            </p:nvSpPr>
            <p:spPr>
              <a:xfrm>
                <a:off x="5746613" y="2119101"/>
                <a:ext cx="2703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to be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IL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52558CA-A99A-458F-95A0-225D7CCD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13" y="2119101"/>
                <a:ext cx="2703945" cy="369332"/>
              </a:xfrm>
              <a:prstGeom prst="rect">
                <a:avLst/>
              </a:prstGeom>
              <a:blipFill>
                <a:blip r:embed="rId4"/>
                <a:stretch>
                  <a:fillRect l="-2032" t="-10000" b="-2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55FD04-6C59-44F2-8282-3AEF7C26816F}"/>
              </a:ext>
            </a:extLst>
          </p:cNvPr>
          <p:cNvCxnSpPr/>
          <p:nvPr/>
        </p:nvCxnSpPr>
        <p:spPr>
          <a:xfrm flipH="1">
            <a:off x="856751" y="4598084"/>
            <a:ext cx="406510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FE66FA5C-15E2-4000-8752-48793AFF2CCE}"/>
              </a:ext>
            </a:extLst>
          </p:cNvPr>
          <p:cNvSpPr/>
          <p:nvPr/>
        </p:nvSpPr>
        <p:spPr>
          <a:xfrm>
            <a:off x="5641448" y="5187129"/>
            <a:ext cx="3154681" cy="506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07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19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8023"/>
            <a:chOff x="1337050" y="2179243"/>
            <a:chExt cx="3353470" cy="46480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06626" cy="4648023"/>
              <a:chOff x="1694226" y="2179243"/>
              <a:chExt cx="2706626" cy="464802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25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253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05962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4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1153718" y="4043323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4D0D96-FF20-49AB-8D8C-174B4222183E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207336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1-19 at 11.56.57">
            <a:hlinkClick r:id="" action="ppaction://media"/>
            <a:extLst>
              <a:ext uri="{FF2B5EF4-FFF2-40B4-BE49-F238E27FC236}">
                <a16:creationId xmlns:a16="http://schemas.microsoft.com/office/drawing/2014/main" id="{3B89844F-15BD-48AD-AC39-B4694E6AC5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02" end="37334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2153" y="993240"/>
            <a:ext cx="7725612" cy="43456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8295AA8-B5D3-47FA-816B-0DE2028981CD}"/>
              </a:ext>
            </a:extLst>
          </p:cNvPr>
          <p:cNvGrpSpPr/>
          <p:nvPr/>
        </p:nvGrpSpPr>
        <p:grpSpPr>
          <a:xfrm>
            <a:off x="5041755" y="5668912"/>
            <a:ext cx="5788979" cy="630942"/>
            <a:chOff x="3066071" y="1551382"/>
            <a:chExt cx="2671837" cy="63094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79C709-65FD-4583-829E-43B076FE6E4C}"/>
                </a:ext>
              </a:extLst>
            </p:cNvPr>
            <p:cNvSpPr txBox="1"/>
            <p:nvPr/>
          </p:nvSpPr>
          <p:spPr>
            <a:xfrm>
              <a:off x="3066071" y="1551382"/>
              <a:ext cx="267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Probabilistic Data Association for Semantic SLAM</a:t>
              </a:r>
              <a:endParaRPr lang="en-I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15CF72-6495-404D-BE34-6AB3F91A3E07}"/>
                </a:ext>
              </a:extLst>
            </p:cNvPr>
            <p:cNvSpPr txBox="1"/>
            <p:nvPr/>
          </p:nvSpPr>
          <p:spPr>
            <a:xfrm>
              <a:off x="3967374" y="1920714"/>
              <a:ext cx="4346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ICRA 2017</a:t>
              </a:r>
              <a:endParaRPr lang="en-IL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D7EE6ED-B89D-4E79-AAAD-D715A2B1B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618" y="3091070"/>
            <a:ext cx="947377" cy="1292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134B58-72C3-416F-9299-5D28EA388707}"/>
              </a:ext>
            </a:extLst>
          </p:cNvPr>
          <p:cNvSpPr/>
          <p:nvPr/>
        </p:nvSpPr>
        <p:spPr>
          <a:xfrm>
            <a:off x="554384" y="3254668"/>
            <a:ext cx="765313" cy="765313"/>
          </a:xfrm>
          <a:prstGeom prst="rect">
            <a:avLst/>
          </a:prstGeom>
          <a:solidFill>
            <a:schemeClr val="tx1"/>
          </a:solidFill>
          <a:ln w="76200">
            <a:solidFill>
              <a:srgbClr val="30C1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orb</a:t>
            </a:r>
            <a:endParaRPr lang="en-IL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676C1-C800-4C29-ACF2-0F0120C63404}"/>
                  </a:ext>
                </a:extLst>
              </p:cNvPr>
              <p:cNvSpPr txBox="1"/>
              <p:nvPr/>
            </p:nvSpPr>
            <p:spPr>
              <a:xfrm>
                <a:off x="265977" y="4383995"/>
                <a:ext cx="13421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Geometrical Feature:</a:t>
                </a:r>
              </a:p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-Descriptor</a:t>
                </a:r>
                <a:endParaRPr lang="en-IL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676C1-C800-4C29-ACF2-0F0120C63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77" y="4383995"/>
                <a:ext cx="1342126" cy="1200329"/>
              </a:xfrm>
              <a:prstGeom prst="rect">
                <a:avLst/>
              </a:prstGeom>
              <a:blipFill>
                <a:blip r:embed="rId6"/>
                <a:stretch>
                  <a:fillRect l="-4091" t="-2538" r="-6364" b="-710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198E3E7-61E7-461A-812C-2F575981C217}"/>
              </a:ext>
            </a:extLst>
          </p:cNvPr>
          <p:cNvSpPr txBox="1"/>
          <p:nvPr/>
        </p:nvSpPr>
        <p:spPr>
          <a:xfrm>
            <a:off x="2175951" y="4383995"/>
            <a:ext cx="134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Semantic Feature:</a:t>
            </a:r>
          </a:p>
          <a:p>
            <a:r>
              <a:rPr lang="en-US" dirty="0"/>
              <a:t>-pose</a:t>
            </a:r>
          </a:p>
          <a:p>
            <a:r>
              <a:rPr lang="en-US" dirty="0"/>
              <a:t>-Class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DD3B9A-AA2A-42F7-BF06-308BB73A4580}"/>
              </a:ext>
            </a:extLst>
          </p:cNvPr>
          <p:cNvCxnSpPr/>
          <p:nvPr/>
        </p:nvCxnSpPr>
        <p:spPr>
          <a:xfrm flipH="1">
            <a:off x="755202" y="1558810"/>
            <a:ext cx="564495" cy="13318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1F36C-D901-4D57-8674-1A8277110E27}"/>
              </a:ext>
            </a:extLst>
          </p:cNvPr>
          <p:cNvCxnSpPr>
            <a:cxnSpLocks/>
          </p:cNvCxnSpPr>
          <p:nvPr/>
        </p:nvCxnSpPr>
        <p:spPr>
          <a:xfrm>
            <a:off x="1908312" y="1558810"/>
            <a:ext cx="526775" cy="13318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AF915D-0B4A-4A17-819C-1C55191801C7}"/>
              </a:ext>
            </a:extLst>
          </p:cNvPr>
          <p:cNvSpPr txBox="1"/>
          <p:nvPr/>
        </p:nvSpPr>
        <p:spPr>
          <a:xfrm>
            <a:off x="608758" y="993240"/>
            <a:ext cx="1998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Landmarks</a:t>
            </a:r>
            <a:endParaRPr lang="en-IL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1F150-5754-4542-AD9A-8FB53D24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24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20</a:t>
            </a:fld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9370"/>
            <a:chOff x="1337050" y="2179243"/>
            <a:chExt cx="3353470" cy="4649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06626" cy="4649370"/>
              <a:chOff x="1694226" y="2179243"/>
              <a:chExt cx="2706626" cy="464937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4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1934736" y="3986330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07AA9A-693C-4FDC-9CD4-F49DBAB4A89B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999410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21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51357"/>
            <a:chOff x="1337050" y="2179243"/>
            <a:chExt cx="3353470" cy="46513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25221" cy="4651357"/>
              <a:chOff x="1694226" y="2179243"/>
              <a:chExt cx="2725221" cy="465135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587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587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4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2580929" y="4005593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6EFC2-3C1B-4211-90BC-973F671E88F7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2599661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22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9370"/>
            <a:chOff x="1337050" y="2179243"/>
            <a:chExt cx="3353470" cy="4649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25221" cy="4649370"/>
              <a:chOff x="1694226" y="2179243"/>
              <a:chExt cx="2725221" cy="464937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4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3397884" y="4031652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7FEF63-F7E3-48AE-9BAE-9FBCCC148ACC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302812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23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9370"/>
            <a:chOff x="1337050" y="2179243"/>
            <a:chExt cx="3353470" cy="4649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25221" cy="4649370"/>
              <a:chOff x="1694226" y="2179243"/>
              <a:chExt cx="2725221" cy="464937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24557" cy="3843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24557" cy="3843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4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4146122" y="3998897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A4E6DE-9D8C-40D9-9BFB-E64D94423BD6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3230666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24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7446"/>
            <a:chOff x="1337050" y="2179243"/>
            <a:chExt cx="3353470" cy="464744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25221" cy="4647446"/>
              <a:chOff x="1694226" y="2179243"/>
              <a:chExt cx="2725221" cy="464744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19621" cy="3719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19621" cy="3719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24557" cy="3843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24557" cy="3843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24557" cy="3736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24557" cy="37362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4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4824005" y="4005593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E0A7E-AFF3-4B57-82AC-37EB26B81BE4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107670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25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9370"/>
            <a:chOff x="1337050" y="2179243"/>
            <a:chExt cx="3353470" cy="4649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25221" cy="4649370"/>
              <a:chOff x="1694226" y="2179243"/>
              <a:chExt cx="2725221" cy="464937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80855" cy="3843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80855" cy="3843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24557" cy="3804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24557" cy="38042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24557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24557" cy="3707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4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5569440" y="4005593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53E564-DB24-4C70-A63B-10DB00A490BA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129195E-28C8-4397-AEE3-7B26BFB2FDE7}"/>
              </a:ext>
            </a:extLst>
          </p:cNvPr>
          <p:cNvCxnSpPr>
            <a:cxnSpLocks/>
          </p:cNvCxnSpPr>
          <p:nvPr/>
        </p:nvCxnSpPr>
        <p:spPr>
          <a:xfrm flipH="1">
            <a:off x="9144561" y="786801"/>
            <a:ext cx="367234" cy="7437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224D5C2-F281-4E1E-B2CF-362D50B9D6BD}"/>
                  </a:ext>
                </a:extLst>
              </p:cNvPr>
              <p:cNvSpPr txBox="1"/>
              <p:nvPr/>
            </p:nvSpPr>
            <p:spPr>
              <a:xfrm>
                <a:off x="7276406" y="131429"/>
                <a:ext cx="4884735" cy="655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Top index is denoted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in the article</a:t>
                </a:r>
              </a:p>
              <a:p>
                <a:r>
                  <a:rPr lang="en-US" dirty="0"/>
                  <a:t>And in this step, it is the property we are updating</a:t>
                </a:r>
                <a:endParaRPr lang="en-IL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224D5C2-F281-4E1E-B2CF-362D50B9D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06" y="131429"/>
                <a:ext cx="4884735" cy="655372"/>
              </a:xfrm>
              <a:prstGeom prst="rect">
                <a:avLst/>
              </a:prstGeom>
              <a:blipFill>
                <a:blip r:embed="rId15"/>
                <a:stretch>
                  <a:fillRect l="-1124" t="-3738" r="-375" b="-149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266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7A882B-337F-45CA-898A-CD29FCC8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4" y="446304"/>
            <a:ext cx="1029489" cy="918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C35A1180-E02E-4CB2-B8DF-2C96823F8C24}"/>
              </a:ext>
            </a:extLst>
          </p:cNvPr>
          <p:cNvSpPr/>
          <p:nvPr/>
        </p:nvSpPr>
        <p:spPr>
          <a:xfrm>
            <a:off x="6092158" y="4006126"/>
            <a:ext cx="304737" cy="135041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58706-C4A0-4674-BB02-B983B26E1D18}"/>
              </a:ext>
            </a:extLst>
          </p:cNvPr>
          <p:cNvSpPr txBox="1"/>
          <p:nvPr/>
        </p:nvSpPr>
        <p:spPr>
          <a:xfrm>
            <a:off x="7243386" y="266560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open loop state with the assumption that each object viewed is a unique object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3CA3F-9ED9-4E6C-B045-4DF14A44F085}"/>
              </a:ext>
            </a:extLst>
          </p:cNvPr>
          <p:cNvSpPr txBox="1"/>
          <p:nvPr/>
        </p:nvSpPr>
        <p:spPr>
          <a:xfrm>
            <a:off x="7256362" y="1687446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A2C60-6A11-4128-AFC2-7042F7583A66}"/>
              </a:ext>
            </a:extLst>
          </p:cNvPr>
          <p:cNvSpPr txBox="1"/>
          <p:nvPr/>
        </p:nvSpPr>
        <p:spPr>
          <a:xfrm>
            <a:off x="7243386" y="3374259"/>
            <a:ext cx="439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7D77-6FD7-4238-83CC-07A883FE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26</a:t>
            </a:fld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CAF260-184B-4533-A520-6BB4C1BE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3" y="1798058"/>
            <a:ext cx="1029489" cy="9181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A67906-3B9B-4957-929A-E986D238C78B}"/>
              </a:ext>
            </a:extLst>
          </p:cNvPr>
          <p:cNvSpPr/>
          <p:nvPr/>
        </p:nvSpPr>
        <p:spPr>
          <a:xfrm>
            <a:off x="7140760" y="3374259"/>
            <a:ext cx="4511702" cy="83993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80814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B9A99-7A64-4397-B602-AA3506F6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27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C7029-632E-4529-A2D7-0B7F68435A7D}"/>
              </a:ext>
            </a:extLst>
          </p:cNvPr>
          <p:cNvSpPr txBox="1"/>
          <p:nvPr/>
        </p:nvSpPr>
        <p:spPr>
          <a:xfrm>
            <a:off x="477875" y="186637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0953270-4F5F-46B5-92BC-AFD75B25737C}"/>
              </a:ext>
            </a:extLst>
          </p:cNvPr>
          <p:cNvSpPr/>
          <p:nvPr/>
        </p:nvSpPr>
        <p:spPr>
          <a:xfrm>
            <a:off x="3105492" y="3129991"/>
            <a:ext cx="255061" cy="21988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689C435-27C9-4CDF-BDE5-0E984532FE08}"/>
              </a:ext>
            </a:extLst>
          </p:cNvPr>
          <p:cNvSpPr/>
          <p:nvPr/>
        </p:nvSpPr>
        <p:spPr>
          <a:xfrm>
            <a:off x="1858150" y="3705067"/>
            <a:ext cx="300699" cy="300699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C2FCDE-230E-4EF0-A19E-C507C284AA39}"/>
                  </a:ext>
                </a:extLst>
              </p:cNvPr>
              <p:cNvSpPr txBox="1"/>
              <p:nvPr/>
            </p:nvSpPr>
            <p:spPr>
              <a:xfrm>
                <a:off x="1822408" y="4005766"/>
                <a:ext cx="669937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L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C2FCDE-230E-4EF0-A19E-C507C284A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408" y="4005766"/>
                <a:ext cx="669937" cy="373885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A70960-90A4-4C25-B61E-CFE7EDB37BD9}"/>
                  </a:ext>
                </a:extLst>
              </p:cNvPr>
              <p:cNvSpPr txBox="1"/>
              <p:nvPr/>
            </p:nvSpPr>
            <p:spPr>
              <a:xfrm>
                <a:off x="1474190" y="3087261"/>
                <a:ext cx="724557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L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A70960-90A4-4C25-B61E-CFE7EDB37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190" y="3087261"/>
                <a:ext cx="724557" cy="37388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5E41207D-15E5-4924-B6AD-E6FDD9DFE11C}"/>
              </a:ext>
            </a:extLst>
          </p:cNvPr>
          <p:cNvSpPr/>
          <p:nvPr/>
        </p:nvSpPr>
        <p:spPr>
          <a:xfrm>
            <a:off x="2048398" y="3290410"/>
            <a:ext cx="300699" cy="300699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3A28AC53-B0FC-4C98-94C2-3C0D5718E9C0}"/>
              </a:ext>
            </a:extLst>
          </p:cNvPr>
          <p:cNvSpPr/>
          <p:nvPr/>
        </p:nvSpPr>
        <p:spPr>
          <a:xfrm>
            <a:off x="2614657" y="3349872"/>
            <a:ext cx="300699" cy="300699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94641A5-0F3B-4529-9025-21B38CCF941B}"/>
              </a:ext>
            </a:extLst>
          </p:cNvPr>
          <p:cNvSpPr/>
          <p:nvPr/>
        </p:nvSpPr>
        <p:spPr>
          <a:xfrm>
            <a:off x="2509946" y="2963108"/>
            <a:ext cx="255061" cy="21988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B08E8D-9CE6-4A1B-B0C4-A6066585F6DA}"/>
                  </a:ext>
                </a:extLst>
              </p:cNvPr>
              <p:cNvSpPr txBox="1"/>
              <p:nvPr/>
            </p:nvSpPr>
            <p:spPr>
              <a:xfrm>
                <a:off x="2743213" y="3591109"/>
                <a:ext cx="724557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L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B08E8D-9CE6-4A1B-B0C4-A6066585F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13" y="3591109"/>
                <a:ext cx="724557" cy="373885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C385C4-91BC-4237-99E0-0DF30644A256}"/>
                  </a:ext>
                </a:extLst>
              </p:cNvPr>
              <p:cNvSpPr txBox="1"/>
              <p:nvPr/>
            </p:nvSpPr>
            <p:spPr>
              <a:xfrm>
                <a:off x="2252378" y="2589223"/>
                <a:ext cx="724557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L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C385C4-91BC-4237-99E0-0DF30644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378" y="2589223"/>
                <a:ext cx="724557" cy="373885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2CDD98-DB50-4279-98AA-5819555B9D42}"/>
                  </a:ext>
                </a:extLst>
              </p:cNvPr>
              <p:cNvSpPr txBox="1"/>
              <p:nvPr/>
            </p:nvSpPr>
            <p:spPr>
              <a:xfrm>
                <a:off x="3188410" y="2900318"/>
                <a:ext cx="724557" cy="380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L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2CDD98-DB50-4279-98AA-5819555B9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10" y="2900318"/>
                <a:ext cx="724557" cy="380104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271F380-A062-4F6E-9775-D83211ACA65F}"/>
              </a:ext>
            </a:extLst>
          </p:cNvPr>
          <p:cNvSpPr/>
          <p:nvPr/>
        </p:nvSpPr>
        <p:spPr>
          <a:xfrm>
            <a:off x="1254150" y="2096314"/>
            <a:ext cx="2721013" cy="272101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EAD2D66-17FA-4024-9533-CE77C3470B29}"/>
              </a:ext>
            </a:extLst>
          </p:cNvPr>
          <p:cNvSpPr/>
          <p:nvPr/>
        </p:nvSpPr>
        <p:spPr>
          <a:xfrm>
            <a:off x="4398566" y="3093858"/>
            <a:ext cx="2397858" cy="61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294829-1D13-4A4F-A2D2-E059C78D2A6B}"/>
              </a:ext>
            </a:extLst>
          </p:cNvPr>
          <p:cNvGrpSpPr/>
          <p:nvPr/>
        </p:nvGrpSpPr>
        <p:grpSpPr>
          <a:xfrm>
            <a:off x="8612541" y="2539679"/>
            <a:ext cx="2103084" cy="2291021"/>
            <a:chOff x="8153400" y="2438400"/>
            <a:chExt cx="2103084" cy="2291021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E9CBD098-08BF-498C-8708-EC1A52B6B522}"/>
                </a:ext>
              </a:extLst>
            </p:cNvPr>
            <p:cNvSpPr/>
            <p:nvPr/>
          </p:nvSpPr>
          <p:spPr>
            <a:xfrm>
              <a:off x="9109041" y="4350923"/>
              <a:ext cx="423543" cy="3651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290E83CC-9EAB-4C88-91FD-C81F87206400}"/>
                </a:ext>
              </a:extLst>
            </p:cNvPr>
            <p:cNvSpPr/>
            <p:nvPr/>
          </p:nvSpPr>
          <p:spPr>
            <a:xfrm>
              <a:off x="8299676" y="4278372"/>
              <a:ext cx="451049" cy="45104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5E7D5B-7D47-4760-BD4F-55004D4E6528}"/>
                </a:ext>
              </a:extLst>
            </p:cNvPr>
            <p:cNvCxnSpPr/>
            <p:nvPr/>
          </p:nvCxnSpPr>
          <p:spPr>
            <a:xfrm flipV="1">
              <a:off x="8153400" y="2438400"/>
              <a:ext cx="0" cy="1794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E68815-29AA-4A96-AAA7-C252A7F06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3400" y="4221631"/>
              <a:ext cx="2103084" cy="11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8AF2F3F-02A1-401B-9CE8-701B6D0F82F9}"/>
                </a:ext>
              </a:extLst>
            </p:cNvPr>
            <p:cNvSpPr/>
            <p:nvPr/>
          </p:nvSpPr>
          <p:spPr>
            <a:xfrm>
              <a:off x="8162924" y="2734444"/>
              <a:ext cx="743605" cy="1489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3CE9BA3-D02B-46F7-B907-0B6B18DF3129}"/>
                </a:ext>
              </a:extLst>
            </p:cNvPr>
            <p:cNvSpPr/>
            <p:nvPr/>
          </p:nvSpPr>
          <p:spPr>
            <a:xfrm>
              <a:off x="8916891" y="3248594"/>
              <a:ext cx="743605" cy="97665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3C3EAA-FD27-47EB-85D0-708922BB58D9}"/>
                  </a:ext>
                </a:extLst>
              </p:cNvPr>
              <p:cNvSpPr txBox="1"/>
              <p:nvPr/>
            </p:nvSpPr>
            <p:spPr>
              <a:xfrm>
                <a:off x="8016553" y="3290410"/>
                <a:ext cx="4696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3C3EAA-FD27-47EB-85D0-708922BB5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53" y="3290410"/>
                <a:ext cx="46968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62935F8C-35EE-47D4-AFA3-DBABC1A49624}"/>
              </a:ext>
            </a:extLst>
          </p:cNvPr>
          <p:cNvSpPr txBox="1"/>
          <p:nvPr/>
        </p:nvSpPr>
        <p:spPr>
          <a:xfrm>
            <a:off x="8843024" y="32931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L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5C6509-9A8C-4D0D-82EA-327F3DB3AA38}"/>
              </a:ext>
            </a:extLst>
          </p:cNvPr>
          <p:cNvSpPr txBox="1"/>
          <p:nvPr/>
        </p:nvSpPr>
        <p:spPr>
          <a:xfrm>
            <a:off x="9575551" y="3670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1867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B9A99-7A64-4397-B602-AA3506F6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28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C7029-632E-4529-A2D7-0B7F68435A7D}"/>
              </a:ext>
            </a:extLst>
          </p:cNvPr>
          <p:cNvSpPr txBox="1"/>
          <p:nvPr/>
        </p:nvSpPr>
        <p:spPr>
          <a:xfrm>
            <a:off x="477875" y="186637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A9F3C4-E829-4939-9301-65A10DB55D73}"/>
                  </a:ext>
                </a:extLst>
              </p:cNvPr>
              <p:cNvSpPr txBox="1"/>
              <p:nvPr/>
            </p:nvSpPr>
            <p:spPr>
              <a:xfrm>
                <a:off x="477875" y="1669773"/>
                <a:ext cx="5298853" cy="1235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Each object holds information regarding its class  in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described by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A9F3C4-E829-4939-9301-65A10DB5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1669773"/>
                <a:ext cx="5298853" cy="1235979"/>
              </a:xfrm>
              <a:prstGeom prst="rect">
                <a:avLst/>
              </a:prstGeom>
              <a:blipFill>
                <a:blip r:embed="rId3"/>
                <a:stretch>
                  <a:fillRect l="-920" t="-2956" b="-19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1E0D47B-0F3C-4035-B072-00A0F10BC636}"/>
                  </a:ext>
                </a:extLst>
              </p:cNvPr>
              <p:cNvSpPr txBox="1"/>
              <p:nvPr/>
            </p:nvSpPr>
            <p:spPr>
              <a:xfrm>
                <a:off x="1407215" y="3629083"/>
                <a:ext cx="38505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contains the amount of votes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has for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1E0D47B-0F3C-4035-B072-00A0F10BC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215" y="3629083"/>
                <a:ext cx="3850585" cy="646331"/>
              </a:xfrm>
              <a:prstGeom prst="rect">
                <a:avLst/>
              </a:prstGeom>
              <a:blipFill>
                <a:blip r:embed="rId4"/>
                <a:stretch>
                  <a:fillRect l="-1424" t="-4717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21916A-603C-49AD-BFE2-F1BD86A901D2}"/>
              </a:ext>
            </a:extLst>
          </p:cNvPr>
          <p:cNvCxnSpPr/>
          <p:nvPr/>
        </p:nvCxnSpPr>
        <p:spPr>
          <a:xfrm>
            <a:off x="761172" y="3813749"/>
            <a:ext cx="6460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BFD4333-E732-4192-803E-F5B87AE41E5C}"/>
                  </a:ext>
                </a:extLst>
              </p:cNvPr>
              <p:cNvSpPr txBox="1"/>
              <p:nvPr/>
            </p:nvSpPr>
            <p:spPr>
              <a:xfrm>
                <a:off x="1407214" y="4721747"/>
                <a:ext cx="38505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categorical distribution that holds the probability for each class</a:t>
                </a: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BFD4333-E732-4192-803E-F5B87AE4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214" y="4721747"/>
                <a:ext cx="3850585" cy="646331"/>
              </a:xfrm>
              <a:prstGeom prst="rect">
                <a:avLst/>
              </a:prstGeom>
              <a:blipFill>
                <a:blip r:embed="rId5"/>
                <a:stretch>
                  <a:fillRect l="-1426" t="-5660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8CBDAA0-E932-482F-B840-0EA450E6842F}"/>
              </a:ext>
            </a:extLst>
          </p:cNvPr>
          <p:cNvCxnSpPr/>
          <p:nvPr/>
        </p:nvCxnSpPr>
        <p:spPr>
          <a:xfrm>
            <a:off x="759515" y="4899599"/>
            <a:ext cx="6460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59B71927-E1C8-4B1A-92A2-67F770880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581" y="459979"/>
            <a:ext cx="4224835" cy="3260994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C1DE3C4-CFBC-4B92-B9E0-976BB991C307}"/>
              </a:ext>
            </a:extLst>
          </p:cNvPr>
          <p:cNvGrpSpPr/>
          <p:nvPr/>
        </p:nvGrpSpPr>
        <p:grpSpPr>
          <a:xfrm>
            <a:off x="7340875" y="4107000"/>
            <a:ext cx="2699073" cy="2291021"/>
            <a:chOff x="7573977" y="4122028"/>
            <a:chExt cx="2699073" cy="229102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E2DB5A8-9F29-4AF4-A980-80D7E9CF3151}"/>
                </a:ext>
              </a:extLst>
            </p:cNvPr>
            <p:cNvGrpSpPr/>
            <p:nvPr/>
          </p:nvGrpSpPr>
          <p:grpSpPr>
            <a:xfrm>
              <a:off x="8169966" y="4122028"/>
              <a:ext cx="2103084" cy="2291021"/>
              <a:chOff x="8153400" y="2438400"/>
              <a:chExt cx="2103084" cy="2291021"/>
            </a:xfrm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B762339C-7244-4919-B441-B2069C526F05}"/>
                  </a:ext>
                </a:extLst>
              </p:cNvPr>
              <p:cNvSpPr/>
              <p:nvPr/>
            </p:nvSpPr>
            <p:spPr>
              <a:xfrm>
                <a:off x="9109041" y="4350923"/>
                <a:ext cx="423543" cy="365125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75" name="Star: 5 Points 74">
                <a:extLst>
                  <a:ext uri="{FF2B5EF4-FFF2-40B4-BE49-F238E27FC236}">
                    <a16:creationId xmlns:a16="http://schemas.microsoft.com/office/drawing/2014/main" id="{C9775D6E-8DCB-4528-A572-105C4BD7AEFA}"/>
                  </a:ext>
                </a:extLst>
              </p:cNvPr>
              <p:cNvSpPr/>
              <p:nvPr/>
            </p:nvSpPr>
            <p:spPr>
              <a:xfrm>
                <a:off x="8299676" y="4278372"/>
                <a:ext cx="451049" cy="4510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195F807-5727-4739-AED8-3A15774F54EA}"/>
                  </a:ext>
                </a:extLst>
              </p:cNvPr>
              <p:cNvCxnSpPr/>
              <p:nvPr/>
            </p:nvCxnSpPr>
            <p:spPr>
              <a:xfrm flipV="1">
                <a:off x="8153400" y="2438400"/>
                <a:ext cx="0" cy="17947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33EB2B06-8F37-4185-9FC6-E3A814BDDF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3400" y="4221631"/>
                <a:ext cx="2103084" cy="114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8D02580-3E59-4DD2-BC78-A29429EE6834}"/>
                  </a:ext>
                </a:extLst>
              </p:cNvPr>
              <p:cNvSpPr/>
              <p:nvPr/>
            </p:nvSpPr>
            <p:spPr>
              <a:xfrm>
                <a:off x="8162924" y="2734444"/>
                <a:ext cx="743605" cy="148998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8809C17-E27C-4997-B8C0-4F1204F5FEDD}"/>
                  </a:ext>
                </a:extLst>
              </p:cNvPr>
              <p:cNvSpPr/>
              <p:nvPr/>
            </p:nvSpPr>
            <p:spPr>
              <a:xfrm>
                <a:off x="8916891" y="3464740"/>
                <a:ext cx="743605" cy="76051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A0D3BF-77CE-455F-815F-C8D2B378F5D9}"/>
                    </a:ext>
                  </a:extLst>
                </p:cNvPr>
                <p:cNvSpPr txBox="1"/>
                <p:nvPr/>
              </p:nvSpPr>
              <p:spPr>
                <a:xfrm>
                  <a:off x="7573977" y="4821819"/>
                  <a:ext cx="43752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A0D3BF-77CE-455F-815F-C8D2B378F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977" y="4821819"/>
                  <a:ext cx="4375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C92CF02-FE53-4EA7-AECE-966D9235FF60}"/>
                    </a:ext>
                  </a:extLst>
                </p:cNvPr>
                <p:cNvSpPr txBox="1"/>
                <p:nvPr/>
              </p:nvSpPr>
              <p:spPr>
                <a:xfrm>
                  <a:off x="8206578" y="4537081"/>
                  <a:ext cx="6703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0.67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C92CF02-FE53-4EA7-AECE-966D9235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578" y="4537081"/>
                  <a:ext cx="67037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97F54F0-8945-4A2A-AF4D-E8F63AB6CEF1}"/>
                    </a:ext>
                  </a:extLst>
                </p:cNvPr>
                <p:cNvSpPr txBox="1"/>
                <p:nvPr/>
              </p:nvSpPr>
              <p:spPr>
                <a:xfrm>
                  <a:off x="8932618" y="5148369"/>
                  <a:ext cx="6703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0.33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97F54F0-8945-4A2A-AF4D-E8F63AB6C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618" y="5148369"/>
                  <a:ext cx="6703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771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6C18A-BD07-4BC0-973F-03D38EE6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29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04EC4-F6F7-43B9-A5CE-203ADAD3B343}"/>
              </a:ext>
            </a:extLst>
          </p:cNvPr>
          <p:cNvSpPr txBox="1"/>
          <p:nvPr/>
        </p:nvSpPr>
        <p:spPr>
          <a:xfrm>
            <a:off x="477875" y="186637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CE308-5D7A-4310-94BD-C634616E4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488" y="965555"/>
            <a:ext cx="5306450" cy="982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06F1F2-F3D5-4966-94D4-03FFFD571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725" y="1948553"/>
            <a:ext cx="5553075" cy="895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47524B-264E-4B74-80D6-174E4A2F385B}"/>
              </a:ext>
            </a:extLst>
          </p:cNvPr>
          <p:cNvSpPr txBox="1"/>
          <p:nvPr/>
        </p:nvSpPr>
        <p:spPr>
          <a:xfrm>
            <a:off x="1728788" y="1146003"/>
            <a:ext cx="385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Dirichlet Distribution: </a:t>
            </a:r>
            <a:endParaRPr lang="en-IL" sz="3200" dirty="0"/>
          </a:p>
        </p:txBody>
      </p:sp>
      <p:pic>
        <p:nvPicPr>
          <p:cNvPr id="10" name="dirpdf2XExample">
            <a:hlinkClick r:id="" action="ppaction://media"/>
            <a:extLst>
              <a:ext uri="{FF2B5EF4-FFF2-40B4-BE49-F238E27FC236}">
                <a16:creationId xmlns:a16="http://schemas.microsoft.com/office/drawing/2014/main" id="{06889652-F8F3-44E9-9AC4-F6887F92C2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8657" y="3170936"/>
            <a:ext cx="4247218" cy="3185414"/>
          </a:xfrm>
          <a:prstGeom prst="rect">
            <a:avLst/>
          </a:prstGeom>
        </p:spPr>
      </p:pic>
      <p:pic>
        <p:nvPicPr>
          <p:cNvPr id="11" name="dirpdf3XExample">
            <a:hlinkClick r:id="" action="ppaction://media"/>
            <a:extLst>
              <a:ext uri="{FF2B5EF4-FFF2-40B4-BE49-F238E27FC236}">
                <a16:creationId xmlns:a16="http://schemas.microsoft.com/office/drawing/2014/main" id="{A0AE05F4-C07E-4974-9BD4-471E184562A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00725" y="3079552"/>
            <a:ext cx="4622800" cy="340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65128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33629-9491-4C84-8ADE-51906CCC2AB7}"/>
              </a:ext>
            </a:extLst>
          </p:cNvPr>
          <p:cNvSpPr txBox="1"/>
          <p:nvPr/>
        </p:nvSpPr>
        <p:spPr>
          <a:xfrm>
            <a:off x="824203" y="741685"/>
            <a:ext cx="1504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L" sz="16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02C112-B887-4497-BEA2-D995A088336F}"/>
              </a:ext>
            </a:extLst>
          </p:cNvPr>
          <p:cNvGrpSpPr/>
          <p:nvPr/>
        </p:nvGrpSpPr>
        <p:grpSpPr>
          <a:xfrm>
            <a:off x="6654737" y="3319408"/>
            <a:ext cx="5788303" cy="3481541"/>
            <a:chOff x="1274071" y="3297579"/>
            <a:chExt cx="4001514" cy="227067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328F42-74DC-4B3E-A51D-5DF18E238DF8}"/>
                </a:ext>
              </a:extLst>
            </p:cNvPr>
            <p:cNvSpPr txBox="1"/>
            <p:nvPr/>
          </p:nvSpPr>
          <p:spPr>
            <a:xfrm>
              <a:off x="1274071" y="5267157"/>
              <a:ext cx="4001514" cy="30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2007: Cognitive maps for mobile robots—an object based approach</a:t>
              </a:r>
            </a:p>
            <a:p>
              <a:pPr algn="ctr"/>
              <a:r>
                <a:rPr lang="en-US" sz="1200" dirty="0"/>
                <a:t>Robotics and Autonomous Systems 55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40F9E2C-2527-4BCB-A2A2-98C8D730D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222" y="3297579"/>
              <a:ext cx="2341108" cy="190075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A036B4-F60E-4189-8FFF-B940E689FE1E}"/>
              </a:ext>
            </a:extLst>
          </p:cNvPr>
          <p:cNvGrpSpPr/>
          <p:nvPr/>
        </p:nvGrpSpPr>
        <p:grpSpPr>
          <a:xfrm>
            <a:off x="1803214" y="330191"/>
            <a:ext cx="6475911" cy="3248776"/>
            <a:chOff x="1803214" y="330191"/>
            <a:chExt cx="6475911" cy="324877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279E242-F847-4173-8078-54F05736A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272"/>
            <a:stretch/>
          </p:blipFill>
          <p:spPr>
            <a:xfrm>
              <a:off x="2817481" y="330191"/>
              <a:ext cx="4447379" cy="292561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10D7E3-E897-44A1-8973-798666B54BCA}"/>
                </a:ext>
              </a:extLst>
            </p:cNvPr>
            <p:cNvSpPr txBox="1"/>
            <p:nvPr/>
          </p:nvSpPr>
          <p:spPr>
            <a:xfrm>
              <a:off x="1803214" y="3117302"/>
              <a:ext cx="6475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2005: Multi-Hierarchical Semantic Maps for Mobile Robotics</a:t>
              </a:r>
            </a:p>
            <a:p>
              <a:pPr algn="ctr"/>
              <a:r>
                <a:rPr lang="en-US" sz="1200" dirty="0"/>
                <a:t>(IROS)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DE7B09D-0D6F-4F8C-BA6D-D614FF782880}"/>
              </a:ext>
            </a:extLst>
          </p:cNvPr>
          <p:cNvSpPr txBox="1"/>
          <p:nvPr/>
        </p:nvSpPr>
        <p:spPr>
          <a:xfrm>
            <a:off x="7362014" y="418149"/>
            <a:ext cx="35610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‘</a:t>
            </a:r>
            <a:r>
              <a:rPr lang="en-IL" i="1" dirty="0"/>
              <a:t>We are interested in semantic</a:t>
            </a:r>
            <a:r>
              <a:rPr lang="en-US" i="1" dirty="0"/>
              <a:t> </a:t>
            </a:r>
            <a:r>
              <a:rPr lang="en-IL" i="1" dirty="0"/>
              <a:t>information, which gives meaning</a:t>
            </a:r>
            <a:r>
              <a:rPr lang="en-US" i="1" dirty="0"/>
              <a:t> </a:t>
            </a:r>
            <a:r>
              <a:rPr lang="en-IL" i="1" dirty="0"/>
              <a:t>to spatial information like</a:t>
            </a:r>
            <a:r>
              <a:rPr lang="en-US" i="1" dirty="0"/>
              <a:t> </a:t>
            </a:r>
            <a:r>
              <a:rPr lang="en-IL" i="1" dirty="0"/>
              <a:t>images or geometric maps</a:t>
            </a:r>
            <a:r>
              <a:rPr lang="en-US" i="1" dirty="0"/>
              <a:t>’</a:t>
            </a:r>
            <a:endParaRPr lang="en-IL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E1D447-781E-473B-B032-8820F8E209AF}"/>
              </a:ext>
            </a:extLst>
          </p:cNvPr>
          <p:cNvGrpSpPr/>
          <p:nvPr/>
        </p:nvGrpSpPr>
        <p:grpSpPr>
          <a:xfrm>
            <a:off x="7419604" y="1715181"/>
            <a:ext cx="3515441" cy="369332"/>
            <a:chOff x="7784782" y="1653538"/>
            <a:chExt cx="3515441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EA2D7E-45F6-44BF-9A1A-ED5BE6DE5262}"/>
                </a:ext>
              </a:extLst>
            </p:cNvPr>
            <p:cNvSpPr txBox="1"/>
            <p:nvPr/>
          </p:nvSpPr>
          <p:spPr>
            <a:xfrm>
              <a:off x="8133522" y="1653538"/>
              <a:ext cx="3166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Semantics is preferred/required</a:t>
              </a:r>
              <a:endParaRPr lang="en-IL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D407F34-755C-47E4-BD30-1C98DDCD4F35}"/>
                </a:ext>
              </a:extLst>
            </p:cNvPr>
            <p:cNvSpPr/>
            <p:nvPr/>
          </p:nvSpPr>
          <p:spPr>
            <a:xfrm>
              <a:off x="7784782" y="1724629"/>
              <a:ext cx="252662" cy="2526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7905B1-C0AC-4F45-BB11-1AB6F2F2EF84}"/>
              </a:ext>
            </a:extLst>
          </p:cNvPr>
          <p:cNvGrpSpPr/>
          <p:nvPr/>
        </p:nvGrpSpPr>
        <p:grpSpPr>
          <a:xfrm>
            <a:off x="3267095" y="4264479"/>
            <a:ext cx="4192089" cy="646331"/>
            <a:chOff x="3267095" y="4264479"/>
            <a:chExt cx="4192089" cy="64633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345C8D5-7675-4501-99F5-18C4AA818A8A}"/>
                </a:ext>
              </a:extLst>
            </p:cNvPr>
            <p:cNvSpPr txBox="1"/>
            <p:nvPr/>
          </p:nvSpPr>
          <p:spPr>
            <a:xfrm>
              <a:off x="3670416" y="4264479"/>
              <a:ext cx="3788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Correct data association is imperative to avoid false positives. </a:t>
              </a:r>
              <a:endParaRPr lang="en-I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2FF6EDA-C66D-4E54-98A2-EA7445D6C077}"/>
                </a:ext>
              </a:extLst>
            </p:cNvPr>
            <p:cNvSpPr/>
            <p:nvPr/>
          </p:nvSpPr>
          <p:spPr>
            <a:xfrm>
              <a:off x="3267095" y="4355452"/>
              <a:ext cx="252662" cy="2526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DCF8BD-BEAC-48CF-ABED-BB7A82F860B3}"/>
              </a:ext>
            </a:extLst>
          </p:cNvPr>
          <p:cNvGrpSpPr/>
          <p:nvPr/>
        </p:nvGrpSpPr>
        <p:grpSpPr>
          <a:xfrm>
            <a:off x="3267095" y="4960670"/>
            <a:ext cx="4192089" cy="646331"/>
            <a:chOff x="3267095" y="4960670"/>
            <a:chExt cx="4192089" cy="646331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33D3821-C174-442F-8FAB-0E3C78EAA8A6}"/>
                </a:ext>
              </a:extLst>
            </p:cNvPr>
            <p:cNvSpPr/>
            <p:nvPr/>
          </p:nvSpPr>
          <p:spPr>
            <a:xfrm>
              <a:off x="3267095" y="5015633"/>
              <a:ext cx="252662" cy="2526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884C239-EBF3-4520-81E2-6206F94C5580}"/>
                </a:ext>
              </a:extLst>
            </p:cNvPr>
            <p:cNvSpPr txBox="1"/>
            <p:nvPr/>
          </p:nvSpPr>
          <p:spPr>
            <a:xfrm>
              <a:off x="3670416" y="4960670"/>
              <a:ext cx="3788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Position belief from multiple geometric and class measurements</a:t>
              </a:r>
              <a:endParaRPr lang="en-IL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F1470-B6D4-44B8-A10D-14DCFDAF4035}"/>
              </a:ext>
            </a:extLst>
          </p:cNvPr>
          <p:cNvGrpSpPr/>
          <p:nvPr/>
        </p:nvGrpSpPr>
        <p:grpSpPr>
          <a:xfrm>
            <a:off x="7419654" y="2266173"/>
            <a:ext cx="4407218" cy="369332"/>
            <a:chOff x="7784782" y="2134686"/>
            <a:chExt cx="4407218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9743C8-4775-4864-9FDF-399BE0B3422F}"/>
                </a:ext>
              </a:extLst>
            </p:cNvPr>
            <p:cNvSpPr txBox="1"/>
            <p:nvPr/>
          </p:nvSpPr>
          <p:spPr>
            <a:xfrm>
              <a:off x="8133522" y="2134686"/>
              <a:ext cx="4058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Semantics is sparse, Geometry abundant </a:t>
              </a:r>
              <a:endParaRPr lang="en-I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38CC8B-D119-4AFE-A358-6F63D12A9E03}"/>
                </a:ext>
              </a:extLst>
            </p:cNvPr>
            <p:cNvSpPr/>
            <p:nvPr/>
          </p:nvSpPr>
          <p:spPr>
            <a:xfrm>
              <a:off x="7784782" y="2178056"/>
              <a:ext cx="252662" cy="2526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775FB6-33B4-4B2C-8687-01BA91467CAB}"/>
              </a:ext>
            </a:extLst>
          </p:cNvPr>
          <p:cNvGrpSpPr/>
          <p:nvPr/>
        </p:nvGrpSpPr>
        <p:grpSpPr>
          <a:xfrm>
            <a:off x="7419604" y="2822991"/>
            <a:ext cx="3909830" cy="369332"/>
            <a:chOff x="7806707" y="2603291"/>
            <a:chExt cx="390983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F8003B-F09D-43B4-93C8-F5C83B4BB8C8}"/>
                </a:ext>
              </a:extLst>
            </p:cNvPr>
            <p:cNvSpPr txBox="1"/>
            <p:nvPr/>
          </p:nvSpPr>
          <p:spPr>
            <a:xfrm>
              <a:off x="8155447" y="2603291"/>
              <a:ext cx="3561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Semantics can improve localization</a:t>
              </a:r>
              <a:endParaRPr lang="en-IL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D15D8D-87C1-4829-99BE-8B92296EBFE0}"/>
                </a:ext>
              </a:extLst>
            </p:cNvPr>
            <p:cNvSpPr/>
            <p:nvPr/>
          </p:nvSpPr>
          <p:spPr>
            <a:xfrm>
              <a:off x="7806707" y="2646661"/>
              <a:ext cx="252662" cy="2526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3D5A56-C3EF-46AC-A2A9-3BD69D7E5838}"/>
              </a:ext>
            </a:extLst>
          </p:cNvPr>
          <p:cNvGrpSpPr/>
          <p:nvPr/>
        </p:nvGrpSpPr>
        <p:grpSpPr>
          <a:xfrm>
            <a:off x="828434" y="330191"/>
            <a:ext cx="1504385" cy="1299615"/>
            <a:chOff x="356680" y="392850"/>
            <a:chExt cx="1504385" cy="129961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4E540C-0666-4C74-8770-B475D446EBD3}"/>
                </a:ext>
              </a:extLst>
            </p:cNvPr>
            <p:cNvSpPr txBox="1"/>
            <p:nvPr/>
          </p:nvSpPr>
          <p:spPr>
            <a:xfrm>
              <a:off x="590498" y="392850"/>
              <a:ext cx="915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2005</a:t>
              </a:r>
              <a:endParaRPr lang="en-IL" sz="16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ACE7C6-5B6A-43EC-BB87-5CA8180F3A4C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Semantics in SLAM for room labeling</a:t>
              </a:r>
              <a:endParaRPr lang="en-IL" sz="16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58F8147-3003-4272-B630-923CAA145C52}"/>
              </a:ext>
            </a:extLst>
          </p:cNvPr>
          <p:cNvGrpSpPr/>
          <p:nvPr/>
        </p:nvGrpSpPr>
        <p:grpSpPr>
          <a:xfrm>
            <a:off x="824202" y="4852518"/>
            <a:ext cx="1504385" cy="1299615"/>
            <a:chOff x="356680" y="392850"/>
            <a:chExt cx="1504385" cy="129961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0F5CF9-D405-4094-B1DD-C406E168C96E}"/>
                </a:ext>
              </a:extLst>
            </p:cNvPr>
            <p:cNvSpPr txBox="1"/>
            <p:nvPr/>
          </p:nvSpPr>
          <p:spPr>
            <a:xfrm>
              <a:off x="590499" y="392850"/>
              <a:ext cx="915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2007</a:t>
              </a:r>
              <a:endParaRPr lang="en-IL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62508D-81F4-4730-94CC-A7C276C806CD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Semantics as landmark property</a:t>
              </a:r>
              <a:endParaRPr lang="en-IL" sz="1600" dirty="0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3BAB95-0C28-478E-AC68-D3B3FFA4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84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B9A99-7A64-4397-B602-AA3506F6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30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C7029-632E-4529-A2D7-0B7F68435A7D}"/>
              </a:ext>
            </a:extLst>
          </p:cNvPr>
          <p:cNvSpPr txBox="1"/>
          <p:nvPr/>
        </p:nvSpPr>
        <p:spPr>
          <a:xfrm>
            <a:off x="477875" y="186637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B685B46-8ADE-47DD-AE01-F8F2583DDB72}"/>
              </a:ext>
            </a:extLst>
          </p:cNvPr>
          <p:cNvGrpSpPr/>
          <p:nvPr/>
        </p:nvGrpSpPr>
        <p:grpSpPr>
          <a:xfrm>
            <a:off x="4547364" y="2212822"/>
            <a:ext cx="2721013" cy="2721013"/>
            <a:chOff x="1254150" y="2096314"/>
            <a:chExt cx="2721013" cy="2721013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D0FD273-58B0-4CB7-AEC9-79DACA48744D}"/>
                </a:ext>
              </a:extLst>
            </p:cNvPr>
            <p:cNvSpPr/>
            <p:nvPr/>
          </p:nvSpPr>
          <p:spPr>
            <a:xfrm>
              <a:off x="3105492" y="3129991"/>
              <a:ext cx="255061" cy="21988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D361EFE7-70DA-4E1C-A2F1-CF7B67DF0F97}"/>
                </a:ext>
              </a:extLst>
            </p:cNvPr>
            <p:cNvSpPr/>
            <p:nvPr/>
          </p:nvSpPr>
          <p:spPr>
            <a:xfrm>
              <a:off x="1858150" y="3705067"/>
              <a:ext cx="300699" cy="30069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83B5EFC-7947-458F-BAA7-19F723433264}"/>
                    </a:ext>
                  </a:extLst>
                </p:cNvPr>
                <p:cNvSpPr txBox="1"/>
                <p:nvPr/>
              </p:nvSpPr>
              <p:spPr>
                <a:xfrm>
                  <a:off x="1822408" y="4005766"/>
                  <a:ext cx="669937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83B5EFC-7947-458F-BAA7-19F7234332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408" y="4005766"/>
                  <a:ext cx="669937" cy="373885"/>
                </a:xfrm>
                <a:prstGeom prst="rect">
                  <a:avLst/>
                </a:prstGeom>
                <a:blipFill>
                  <a:blip r:embed="rId2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77B3EF-EFD5-4580-8115-8F73DE58FA6A}"/>
                    </a:ext>
                  </a:extLst>
                </p:cNvPr>
                <p:cNvSpPr txBox="1"/>
                <p:nvPr/>
              </p:nvSpPr>
              <p:spPr>
                <a:xfrm>
                  <a:off x="1474190" y="3087261"/>
                  <a:ext cx="724557" cy="373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77B3EF-EFD5-4580-8115-8F73DE58F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4190" y="3087261"/>
                  <a:ext cx="724557" cy="373885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6F819C5E-3B67-4C79-A6AA-13B5829083DA}"/>
                </a:ext>
              </a:extLst>
            </p:cNvPr>
            <p:cNvSpPr/>
            <p:nvPr/>
          </p:nvSpPr>
          <p:spPr>
            <a:xfrm>
              <a:off x="2048398" y="3290410"/>
              <a:ext cx="300699" cy="30069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F980A792-7D91-4DF0-8BCD-EBAB0F705032}"/>
                </a:ext>
              </a:extLst>
            </p:cNvPr>
            <p:cNvSpPr/>
            <p:nvPr/>
          </p:nvSpPr>
          <p:spPr>
            <a:xfrm>
              <a:off x="2614657" y="3349872"/>
              <a:ext cx="300699" cy="30069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6F911EA-4C69-402B-A922-68235465234E}"/>
                </a:ext>
              </a:extLst>
            </p:cNvPr>
            <p:cNvSpPr/>
            <p:nvPr/>
          </p:nvSpPr>
          <p:spPr>
            <a:xfrm>
              <a:off x="2509946" y="2963108"/>
              <a:ext cx="255061" cy="21988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CD16FD-AD93-4EE7-92F9-F907A4567309}"/>
                    </a:ext>
                  </a:extLst>
                </p:cNvPr>
                <p:cNvSpPr txBox="1"/>
                <p:nvPr/>
              </p:nvSpPr>
              <p:spPr>
                <a:xfrm>
                  <a:off x="2743213" y="3591109"/>
                  <a:ext cx="724557" cy="373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CD16FD-AD93-4EE7-92F9-F907A4567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213" y="3591109"/>
                  <a:ext cx="724557" cy="373885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5A5FC65-025D-497F-AE31-99373571F2C3}"/>
                    </a:ext>
                  </a:extLst>
                </p:cNvPr>
                <p:cNvSpPr txBox="1"/>
                <p:nvPr/>
              </p:nvSpPr>
              <p:spPr>
                <a:xfrm>
                  <a:off x="2252378" y="2589223"/>
                  <a:ext cx="724557" cy="373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5A5FC65-025D-497F-AE31-99373571F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378" y="2589223"/>
                  <a:ext cx="724557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102D8BB-9F3C-418C-B250-59CE281483BD}"/>
                    </a:ext>
                  </a:extLst>
                </p:cNvPr>
                <p:cNvSpPr txBox="1"/>
                <p:nvPr/>
              </p:nvSpPr>
              <p:spPr>
                <a:xfrm>
                  <a:off x="3188410" y="2900318"/>
                  <a:ext cx="724557" cy="3801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102D8BB-9F3C-418C-B250-59CE28148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410" y="2900318"/>
                  <a:ext cx="724557" cy="380104"/>
                </a:xfrm>
                <a:prstGeom prst="rect">
                  <a:avLst/>
                </a:prstGeom>
                <a:blipFill>
                  <a:blip r:embed="rId6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9E9364-081C-4C70-9537-87B867ABEE93}"/>
                </a:ext>
              </a:extLst>
            </p:cNvPr>
            <p:cNvSpPr/>
            <p:nvPr/>
          </p:nvSpPr>
          <p:spPr>
            <a:xfrm>
              <a:off x="1254150" y="2096314"/>
              <a:ext cx="2721013" cy="27210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9CD2F5-A5AB-40B4-8944-75EAA1D68A5F}"/>
              </a:ext>
            </a:extLst>
          </p:cNvPr>
          <p:cNvGrpSpPr/>
          <p:nvPr/>
        </p:nvGrpSpPr>
        <p:grpSpPr>
          <a:xfrm>
            <a:off x="217503" y="2449920"/>
            <a:ext cx="2850449" cy="2303965"/>
            <a:chOff x="6517234" y="948912"/>
            <a:chExt cx="2981805" cy="241013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99A6664-39F5-402B-A9AB-16AFD69832CB}"/>
                </a:ext>
              </a:extLst>
            </p:cNvPr>
            <p:cNvSpPr/>
            <p:nvPr/>
          </p:nvSpPr>
          <p:spPr>
            <a:xfrm>
              <a:off x="7127569" y="2397772"/>
              <a:ext cx="743605" cy="3393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59F7036-EF71-4155-9BBE-897A065CA481}"/>
                </a:ext>
              </a:extLst>
            </p:cNvPr>
            <p:cNvGrpSpPr/>
            <p:nvPr/>
          </p:nvGrpSpPr>
          <p:grpSpPr>
            <a:xfrm>
              <a:off x="7134225" y="948912"/>
              <a:ext cx="2364814" cy="2278302"/>
              <a:chOff x="8153400" y="2438400"/>
              <a:chExt cx="2364814" cy="2278302"/>
            </a:xfrm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0BB9945D-9D07-432E-A925-3883DBF32C6D}"/>
                  </a:ext>
                </a:extLst>
              </p:cNvPr>
              <p:cNvSpPr/>
              <p:nvPr/>
            </p:nvSpPr>
            <p:spPr>
              <a:xfrm>
                <a:off x="9686083" y="4333841"/>
                <a:ext cx="423543" cy="365125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4" name="Star: 5 Points 43">
                <a:extLst>
                  <a:ext uri="{FF2B5EF4-FFF2-40B4-BE49-F238E27FC236}">
                    <a16:creationId xmlns:a16="http://schemas.microsoft.com/office/drawing/2014/main" id="{BED53741-75F5-4BCB-A4D1-BF002CD00BFB}"/>
                  </a:ext>
                </a:extLst>
              </p:cNvPr>
              <p:cNvSpPr/>
              <p:nvPr/>
            </p:nvSpPr>
            <p:spPr>
              <a:xfrm>
                <a:off x="8984770" y="4265653"/>
                <a:ext cx="451049" cy="4510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C553FF3-5D54-4DB2-9941-3DDB96B5C0D4}"/>
                  </a:ext>
                </a:extLst>
              </p:cNvPr>
              <p:cNvCxnSpPr/>
              <p:nvPr/>
            </p:nvCxnSpPr>
            <p:spPr>
              <a:xfrm flipV="1">
                <a:off x="8153400" y="2438400"/>
                <a:ext cx="0" cy="17947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95E64C7-CD9E-4350-BB4C-DADD706C2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3400" y="4233129"/>
                <a:ext cx="23648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60378D6-23C5-4D3A-83F7-29EA38E56798}"/>
                  </a:ext>
                </a:extLst>
              </p:cNvPr>
              <p:cNvSpPr/>
              <p:nvPr/>
            </p:nvSpPr>
            <p:spPr>
              <a:xfrm>
                <a:off x="8895840" y="3897224"/>
                <a:ext cx="743605" cy="3327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37B4EF-3DBA-4375-8432-6829A921329C}"/>
                </a:ext>
              </a:extLst>
            </p:cNvPr>
            <p:cNvGrpSpPr/>
            <p:nvPr/>
          </p:nvGrpSpPr>
          <p:grpSpPr>
            <a:xfrm>
              <a:off x="7153275" y="2808912"/>
              <a:ext cx="562056" cy="550138"/>
              <a:chOff x="4886325" y="1240562"/>
              <a:chExt cx="562056" cy="55013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926E7E1-4F75-452C-B005-50A91E4C6BCA}"/>
                  </a:ext>
                </a:extLst>
              </p:cNvPr>
              <p:cNvSpPr/>
              <p:nvPr/>
            </p:nvSpPr>
            <p:spPr>
              <a:xfrm>
                <a:off x="5057776" y="1314450"/>
                <a:ext cx="257174" cy="390523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E1ADFE7-7162-4142-9FE0-CCEE016B1662}"/>
                  </a:ext>
                </a:extLst>
              </p:cNvPr>
              <p:cNvCxnSpPr/>
              <p:nvPr/>
            </p:nvCxnSpPr>
            <p:spPr>
              <a:xfrm flipH="1">
                <a:off x="4886325" y="1240562"/>
                <a:ext cx="562056" cy="55013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DF9A344-A0B8-4140-AB9D-4AE44FEF9D49}"/>
                    </a:ext>
                  </a:extLst>
                </p:cNvPr>
                <p:cNvSpPr txBox="1"/>
                <p:nvPr/>
              </p:nvSpPr>
              <p:spPr>
                <a:xfrm>
                  <a:off x="6517234" y="1616142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DF9A344-A0B8-4140-AB9D-4AE44FEF9D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234" y="1616142"/>
                  <a:ext cx="46968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929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4FCD9C-E537-4554-AC2C-CF4DCE25F097}"/>
                    </a:ext>
                  </a:extLst>
                </p:cNvPr>
                <p:cNvSpPr txBox="1"/>
                <p:nvPr/>
              </p:nvSpPr>
              <p:spPr>
                <a:xfrm>
                  <a:off x="7316468" y="239777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4FCD9C-E537-4554-AC2C-CF4DCE25F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6468" y="2397772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BA7CDE5-BF58-4CEB-8AF5-605677A493D7}"/>
                    </a:ext>
                  </a:extLst>
                </p:cNvPr>
                <p:cNvSpPr txBox="1"/>
                <p:nvPr/>
              </p:nvSpPr>
              <p:spPr>
                <a:xfrm>
                  <a:off x="8071563" y="2379493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BA7CDE5-BF58-4CEB-8AF5-605677A49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563" y="2379493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D390F74-67EE-48F9-8897-B3CAA75CF24B}"/>
              </a:ext>
            </a:extLst>
          </p:cNvPr>
          <p:cNvSpPr/>
          <p:nvPr/>
        </p:nvSpPr>
        <p:spPr>
          <a:xfrm>
            <a:off x="2904387" y="3194504"/>
            <a:ext cx="1261210" cy="37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4F25811-299D-478B-BCF0-39F923269C07}"/>
              </a:ext>
            </a:extLst>
          </p:cNvPr>
          <p:cNvSpPr/>
          <p:nvPr/>
        </p:nvSpPr>
        <p:spPr>
          <a:xfrm>
            <a:off x="7419280" y="3242060"/>
            <a:ext cx="1261210" cy="37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C0D7E2-30F1-428F-870F-7F0F107A7B3A}"/>
              </a:ext>
            </a:extLst>
          </p:cNvPr>
          <p:cNvGrpSpPr/>
          <p:nvPr/>
        </p:nvGrpSpPr>
        <p:grpSpPr>
          <a:xfrm>
            <a:off x="8831392" y="2615096"/>
            <a:ext cx="3017707" cy="2303965"/>
            <a:chOff x="9027694" y="2555634"/>
            <a:chExt cx="3017707" cy="230396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5ECF2B-2C61-42A3-A871-4CBB3A1441A4}"/>
                </a:ext>
              </a:extLst>
            </p:cNvPr>
            <p:cNvGrpSpPr/>
            <p:nvPr/>
          </p:nvGrpSpPr>
          <p:grpSpPr>
            <a:xfrm>
              <a:off x="9027694" y="2555634"/>
              <a:ext cx="3017707" cy="2303965"/>
              <a:chOff x="6517234" y="948912"/>
              <a:chExt cx="3156771" cy="241013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AEF6558-92C8-46E9-8281-91F6AD29371E}"/>
                  </a:ext>
                </a:extLst>
              </p:cNvPr>
              <p:cNvSpPr/>
              <p:nvPr/>
            </p:nvSpPr>
            <p:spPr>
              <a:xfrm>
                <a:off x="7127569" y="2397772"/>
                <a:ext cx="743605" cy="3393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8FF3539-49DE-4463-BF96-D43F0E083E49}"/>
                  </a:ext>
                </a:extLst>
              </p:cNvPr>
              <p:cNvGrpSpPr/>
              <p:nvPr/>
            </p:nvGrpSpPr>
            <p:grpSpPr>
              <a:xfrm>
                <a:off x="7134225" y="948912"/>
                <a:ext cx="2539780" cy="2278302"/>
                <a:chOff x="8153400" y="2438400"/>
                <a:chExt cx="2539780" cy="2278302"/>
              </a:xfrm>
            </p:grpSpPr>
            <p:sp>
              <p:nvSpPr>
                <p:cNvPr id="77" name="Isosceles Triangle 76">
                  <a:extLst>
                    <a:ext uri="{FF2B5EF4-FFF2-40B4-BE49-F238E27FC236}">
                      <a16:creationId xmlns:a16="http://schemas.microsoft.com/office/drawing/2014/main" id="{50C8725D-9AB5-49C0-B871-7872979215D2}"/>
                    </a:ext>
                  </a:extLst>
                </p:cNvPr>
                <p:cNvSpPr/>
                <p:nvPr/>
              </p:nvSpPr>
              <p:spPr>
                <a:xfrm>
                  <a:off x="9686083" y="4333841"/>
                  <a:ext cx="423543" cy="365125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78" name="Star: 5 Points 77">
                  <a:extLst>
                    <a:ext uri="{FF2B5EF4-FFF2-40B4-BE49-F238E27FC236}">
                      <a16:creationId xmlns:a16="http://schemas.microsoft.com/office/drawing/2014/main" id="{6F8152AE-FDAF-4DA3-B2C0-74075E2760EC}"/>
                    </a:ext>
                  </a:extLst>
                </p:cNvPr>
                <p:cNvSpPr/>
                <p:nvPr/>
              </p:nvSpPr>
              <p:spPr>
                <a:xfrm>
                  <a:off x="8984770" y="4265653"/>
                  <a:ext cx="451049" cy="4510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3CF1F4B-9C79-4494-993B-ABFAE529A866}"/>
                    </a:ext>
                  </a:extLst>
                </p:cNvPr>
                <p:cNvCxnSpPr/>
                <p:nvPr/>
              </p:nvCxnSpPr>
              <p:spPr>
                <a:xfrm flipV="1">
                  <a:off x="8153400" y="2438400"/>
                  <a:ext cx="0" cy="17947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D7FE5EC4-5CCE-44AB-A4DB-986C5CBD44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3400" y="4226581"/>
                  <a:ext cx="2539780" cy="65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127E66C-7809-4E38-AD7C-A380AD6C76CC}"/>
                    </a:ext>
                  </a:extLst>
                </p:cNvPr>
                <p:cNvSpPr/>
                <p:nvPr/>
              </p:nvSpPr>
              <p:spPr>
                <a:xfrm>
                  <a:off x="8895840" y="2995045"/>
                  <a:ext cx="743605" cy="123495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62C380DD-FE9A-411A-AD1B-C03D9FE77F59}"/>
                  </a:ext>
                </a:extLst>
              </p:cNvPr>
              <p:cNvGrpSpPr/>
              <p:nvPr/>
            </p:nvGrpSpPr>
            <p:grpSpPr>
              <a:xfrm>
                <a:off x="7153275" y="2808912"/>
                <a:ext cx="562056" cy="550138"/>
                <a:chOff x="4886325" y="1240562"/>
                <a:chExt cx="562056" cy="550138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86C8225-7BCE-4A03-A014-7A80FE12B100}"/>
                    </a:ext>
                  </a:extLst>
                </p:cNvPr>
                <p:cNvSpPr/>
                <p:nvPr/>
              </p:nvSpPr>
              <p:spPr>
                <a:xfrm>
                  <a:off x="5057776" y="1314450"/>
                  <a:ext cx="257174" cy="390523"/>
                </a:xfrm>
                <a:prstGeom prst="ellipse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5553E19-6C7B-43B2-BFBE-2BB7E99008F1}"/>
                    </a:ext>
                  </a:extLst>
                </p:cNvPr>
                <p:cNvCxnSpPr/>
                <p:nvPr/>
              </p:nvCxnSpPr>
              <p:spPr>
                <a:xfrm flipH="1">
                  <a:off x="4886325" y="1240562"/>
                  <a:ext cx="562056" cy="55013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A43B5E5-9A1D-485E-B24E-94CF91176CCB}"/>
                      </a:ext>
                    </a:extLst>
                  </p:cNvPr>
                  <p:cNvSpPr txBox="1"/>
                  <p:nvPr/>
                </p:nvSpPr>
                <p:spPr>
                  <a:xfrm>
                    <a:off x="6517234" y="1616142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A43B5E5-9A1D-485E-B24E-94CF91176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7234" y="1616142"/>
                    <a:ext cx="46968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7241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A6CF0A5-889E-4BE9-AA5D-A53E877E32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A6CF0A5-889E-4BE9-AA5D-A53E877E32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7918E22-80E2-420B-A962-8A825B142B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7918E22-80E2-420B-A962-8A825B142B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AF12BFB-37B4-4A86-A839-BBE1B1AE4595}"/>
                </a:ext>
              </a:extLst>
            </p:cNvPr>
            <p:cNvSpPr/>
            <p:nvPr/>
          </p:nvSpPr>
          <p:spPr>
            <a:xfrm>
              <a:off x="11044677" y="3466379"/>
              <a:ext cx="710847" cy="80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6FD7D3F-D830-46FC-8F0A-1BF6BE361E3F}"/>
                    </a:ext>
                  </a:extLst>
                </p:cNvPr>
                <p:cNvSpPr txBox="1"/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6FD7D3F-D830-46FC-8F0A-1BF6BE361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26016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B9A99-7A64-4397-B602-AA3506F6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31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C7029-632E-4529-A2D7-0B7F68435A7D}"/>
              </a:ext>
            </a:extLst>
          </p:cNvPr>
          <p:cNvSpPr txBox="1"/>
          <p:nvPr/>
        </p:nvSpPr>
        <p:spPr>
          <a:xfrm>
            <a:off x="477875" y="186637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4F25811-299D-478B-BCF0-39F923269C07}"/>
              </a:ext>
            </a:extLst>
          </p:cNvPr>
          <p:cNvSpPr/>
          <p:nvPr/>
        </p:nvSpPr>
        <p:spPr>
          <a:xfrm>
            <a:off x="3207894" y="3385916"/>
            <a:ext cx="1094664" cy="37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C0D7E2-30F1-428F-870F-7F0F107A7B3A}"/>
              </a:ext>
            </a:extLst>
          </p:cNvPr>
          <p:cNvGrpSpPr/>
          <p:nvPr/>
        </p:nvGrpSpPr>
        <p:grpSpPr>
          <a:xfrm>
            <a:off x="137676" y="2648576"/>
            <a:ext cx="3017707" cy="2303965"/>
            <a:chOff x="9027694" y="2555634"/>
            <a:chExt cx="3017707" cy="230396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5ECF2B-2C61-42A3-A871-4CBB3A1441A4}"/>
                </a:ext>
              </a:extLst>
            </p:cNvPr>
            <p:cNvGrpSpPr/>
            <p:nvPr/>
          </p:nvGrpSpPr>
          <p:grpSpPr>
            <a:xfrm>
              <a:off x="9027694" y="2555634"/>
              <a:ext cx="3017707" cy="2303965"/>
              <a:chOff x="6517234" y="948912"/>
              <a:chExt cx="3156771" cy="241013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AEF6558-92C8-46E9-8281-91F6AD29371E}"/>
                  </a:ext>
                </a:extLst>
              </p:cNvPr>
              <p:cNvSpPr/>
              <p:nvPr/>
            </p:nvSpPr>
            <p:spPr>
              <a:xfrm>
                <a:off x="7127569" y="2397772"/>
                <a:ext cx="743605" cy="3393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8FF3539-49DE-4463-BF96-D43F0E083E49}"/>
                  </a:ext>
                </a:extLst>
              </p:cNvPr>
              <p:cNvGrpSpPr/>
              <p:nvPr/>
            </p:nvGrpSpPr>
            <p:grpSpPr>
              <a:xfrm>
                <a:off x="7134225" y="948912"/>
                <a:ext cx="2539780" cy="2278302"/>
                <a:chOff x="8153400" y="2438400"/>
                <a:chExt cx="2539780" cy="2278302"/>
              </a:xfrm>
            </p:grpSpPr>
            <p:sp>
              <p:nvSpPr>
                <p:cNvPr id="77" name="Isosceles Triangle 76">
                  <a:extLst>
                    <a:ext uri="{FF2B5EF4-FFF2-40B4-BE49-F238E27FC236}">
                      <a16:creationId xmlns:a16="http://schemas.microsoft.com/office/drawing/2014/main" id="{50C8725D-9AB5-49C0-B871-7872979215D2}"/>
                    </a:ext>
                  </a:extLst>
                </p:cNvPr>
                <p:cNvSpPr/>
                <p:nvPr/>
              </p:nvSpPr>
              <p:spPr>
                <a:xfrm>
                  <a:off x="9686083" y="4333841"/>
                  <a:ext cx="423543" cy="365125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78" name="Star: 5 Points 77">
                  <a:extLst>
                    <a:ext uri="{FF2B5EF4-FFF2-40B4-BE49-F238E27FC236}">
                      <a16:creationId xmlns:a16="http://schemas.microsoft.com/office/drawing/2014/main" id="{6F8152AE-FDAF-4DA3-B2C0-74075E2760EC}"/>
                    </a:ext>
                  </a:extLst>
                </p:cNvPr>
                <p:cNvSpPr/>
                <p:nvPr/>
              </p:nvSpPr>
              <p:spPr>
                <a:xfrm>
                  <a:off x="8984770" y="4265653"/>
                  <a:ext cx="451049" cy="4510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3CF1F4B-9C79-4494-993B-ABFAE529A866}"/>
                    </a:ext>
                  </a:extLst>
                </p:cNvPr>
                <p:cNvCxnSpPr/>
                <p:nvPr/>
              </p:nvCxnSpPr>
              <p:spPr>
                <a:xfrm flipV="1">
                  <a:off x="8153400" y="2438400"/>
                  <a:ext cx="0" cy="17947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D7FE5EC4-5CCE-44AB-A4DB-986C5CBD44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3400" y="4226581"/>
                  <a:ext cx="2539780" cy="65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127E66C-7809-4E38-AD7C-A380AD6C76CC}"/>
                    </a:ext>
                  </a:extLst>
                </p:cNvPr>
                <p:cNvSpPr/>
                <p:nvPr/>
              </p:nvSpPr>
              <p:spPr>
                <a:xfrm>
                  <a:off x="8895840" y="2995045"/>
                  <a:ext cx="743605" cy="123495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62C380DD-FE9A-411A-AD1B-C03D9FE77F59}"/>
                  </a:ext>
                </a:extLst>
              </p:cNvPr>
              <p:cNvGrpSpPr/>
              <p:nvPr/>
            </p:nvGrpSpPr>
            <p:grpSpPr>
              <a:xfrm>
                <a:off x="7153275" y="2808912"/>
                <a:ext cx="562056" cy="550138"/>
                <a:chOff x="4886325" y="1240562"/>
                <a:chExt cx="562056" cy="550138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86C8225-7BCE-4A03-A014-7A80FE12B100}"/>
                    </a:ext>
                  </a:extLst>
                </p:cNvPr>
                <p:cNvSpPr/>
                <p:nvPr/>
              </p:nvSpPr>
              <p:spPr>
                <a:xfrm>
                  <a:off x="5057776" y="1314450"/>
                  <a:ext cx="257174" cy="390523"/>
                </a:xfrm>
                <a:prstGeom prst="ellipse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5553E19-6C7B-43B2-BFBE-2BB7E99008F1}"/>
                    </a:ext>
                  </a:extLst>
                </p:cNvPr>
                <p:cNvCxnSpPr/>
                <p:nvPr/>
              </p:nvCxnSpPr>
              <p:spPr>
                <a:xfrm flipH="1">
                  <a:off x="4886325" y="1240562"/>
                  <a:ext cx="562056" cy="55013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A43B5E5-9A1D-485E-B24E-94CF91176CCB}"/>
                      </a:ext>
                    </a:extLst>
                  </p:cNvPr>
                  <p:cNvSpPr txBox="1"/>
                  <p:nvPr/>
                </p:nvSpPr>
                <p:spPr>
                  <a:xfrm>
                    <a:off x="6517234" y="1616142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A43B5E5-9A1D-485E-B24E-94CF91176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7234" y="1616142"/>
                    <a:ext cx="46968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8966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A6CF0A5-889E-4BE9-AA5D-A53E877E32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A6CF0A5-889E-4BE9-AA5D-A53E877E32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7918E22-80E2-420B-A962-8A825B142B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7918E22-80E2-420B-A962-8A825B142B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AF12BFB-37B4-4A86-A839-BBE1B1AE4595}"/>
                </a:ext>
              </a:extLst>
            </p:cNvPr>
            <p:cNvSpPr/>
            <p:nvPr/>
          </p:nvSpPr>
          <p:spPr>
            <a:xfrm>
              <a:off x="11035152" y="3546533"/>
              <a:ext cx="710847" cy="72177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6FD7D3F-D830-46FC-8F0A-1BF6BE361E3F}"/>
                    </a:ext>
                  </a:extLst>
                </p:cNvPr>
                <p:cNvSpPr txBox="1"/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6FD7D3F-D830-46FC-8F0A-1BF6BE361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C11BCF-D4F8-4058-ADBD-2235AFC79D28}"/>
              </a:ext>
            </a:extLst>
          </p:cNvPr>
          <p:cNvGrpSpPr/>
          <p:nvPr/>
        </p:nvGrpSpPr>
        <p:grpSpPr>
          <a:xfrm>
            <a:off x="4552741" y="1881216"/>
            <a:ext cx="3225988" cy="3225988"/>
            <a:chOff x="819058" y="1382042"/>
            <a:chExt cx="3948932" cy="394893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B685B46-8ADE-47DD-AE01-F8F2583DDB72}"/>
                </a:ext>
              </a:extLst>
            </p:cNvPr>
            <p:cNvGrpSpPr/>
            <p:nvPr/>
          </p:nvGrpSpPr>
          <p:grpSpPr>
            <a:xfrm>
              <a:off x="1070739" y="1640841"/>
              <a:ext cx="2721013" cy="2721013"/>
              <a:chOff x="1254150" y="2096314"/>
              <a:chExt cx="2721013" cy="2721013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DD0FD273-58B0-4CB7-AEC9-79DACA48744D}"/>
                  </a:ext>
                </a:extLst>
              </p:cNvPr>
              <p:cNvSpPr/>
              <p:nvPr/>
            </p:nvSpPr>
            <p:spPr>
              <a:xfrm>
                <a:off x="3105492" y="3129991"/>
                <a:ext cx="255061" cy="21988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  <p:sp>
            <p:nvSpPr>
              <p:cNvPr id="22" name="Star: 5 Points 21">
                <a:extLst>
                  <a:ext uri="{FF2B5EF4-FFF2-40B4-BE49-F238E27FC236}">
                    <a16:creationId xmlns:a16="http://schemas.microsoft.com/office/drawing/2014/main" id="{D361EFE7-70DA-4E1C-A2F1-CF7B67DF0F97}"/>
                  </a:ext>
                </a:extLst>
              </p:cNvPr>
              <p:cNvSpPr/>
              <p:nvPr/>
            </p:nvSpPr>
            <p:spPr>
              <a:xfrm>
                <a:off x="1858150" y="3705067"/>
                <a:ext cx="300699" cy="30069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83B5EFC-7947-458F-BAA7-19F72343326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408" y="4005766"/>
                    <a:ext cx="669937" cy="380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83B5EFC-7947-458F-BAA7-19F723433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2408" y="4005766"/>
                    <a:ext cx="669937" cy="3809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377B3EF-EFD5-4580-8115-8F73DE58FA6A}"/>
                      </a:ext>
                    </a:extLst>
                  </p:cNvPr>
                  <p:cNvSpPr txBox="1"/>
                  <p:nvPr/>
                </p:nvSpPr>
                <p:spPr>
                  <a:xfrm>
                    <a:off x="1474191" y="3087261"/>
                    <a:ext cx="736859" cy="381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377B3EF-EFD5-4580-8115-8F73DE58FA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4191" y="3087261"/>
                    <a:ext cx="736859" cy="3815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Star: 5 Points 26">
                <a:extLst>
                  <a:ext uri="{FF2B5EF4-FFF2-40B4-BE49-F238E27FC236}">
                    <a16:creationId xmlns:a16="http://schemas.microsoft.com/office/drawing/2014/main" id="{6F819C5E-3B67-4C79-A6AA-13B5829083DA}"/>
                  </a:ext>
                </a:extLst>
              </p:cNvPr>
              <p:cNvSpPr/>
              <p:nvPr/>
            </p:nvSpPr>
            <p:spPr>
              <a:xfrm>
                <a:off x="2048398" y="3290410"/>
                <a:ext cx="300699" cy="30069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  <p:sp>
            <p:nvSpPr>
              <p:cNvPr id="28" name="Star: 5 Points 27">
                <a:extLst>
                  <a:ext uri="{FF2B5EF4-FFF2-40B4-BE49-F238E27FC236}">
                    <a16:creationId xmlns:a16="http://schemas.microsoft.com/office/drawing/2014/main" id="{F980A792-7D91-4DF0-8BCD-EBAB0F705032}"/>
                  </a:ext>
                </a:extLst>
              </p:cNvPr>
              <p:cNvSpPr/>
              <p:nvPr/>
            </p:nvSpPr>
            <p:spPr>
              <a:xfrm>
                <a:off x="2614657" y="3349872"/>
                <a:ext cx="300699" cy="30069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96F911EA-4C69-402B-A922-68235465234E}"/>
                  </a:ext>
                </a:extLst>
              </p:cNvPr>
              <p:cNvSpPr/>
              <p:nvPr/>
            </p:nvSpPr>
            <p:spPr>
              <a:xfrm>
                <a:off x="2509946" y="2963108"/>
                <a:ext cx="255061" cy="21988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8CD16FD-AD93-4EE7-92F9-F907A4567309}"/>
                      </a:ext>
                    </a:extLst>
                  </p:cNvPr>
                  <p:cNvSpPr txBox="1"/>
                  <p:nvPr/>
                </p:nvSpPr>
                <p:spPr>
                  <a:xfrm>
                    <a:off x="2743213" y="3591109"/>
                    <a:ext cx="736859" cy="382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8CD16FD-AD93-4EE7-92F9-F907A45673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3213" y="3591109"/>
                    <a:ext cx="736859" cy="3828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5A5FC65-025D-497F-AE31-99373571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2252378" y="2589222"/>
                    <a:ext cx="736859" cy="3804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5A5FC65-025D-497F-AE31-99373571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2378" y="2589222"/>
                    <a:ext cx="736859" cy="38043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102D8BB-9F3C-418C-B250-59CE281483BD}"/>
                      </a:ext>
                    </a:extLst>
                  </p:cNvPr>
                  <p:cNvSpPr txBox="1"/>
                  <p:nvPr/>
                </p:nvSpPr>
                <p:spPr>
                  <a:xfrm>
                    <a:off x="3188411" y="2900318"/>
                    <a:ext cx="736859" cy="3869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102D8BB-9F3C-418C-B250-59CE281483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8411" y="2900318"/>
                    <a:ext cx="736859" cy="3869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79E9364-081C-4C70-9537-87B867ABEE93}"/>
                  </a:ext>
                </a:extLst>
              </p:cNvPr>
              <p:cNvSpPr/>
              <p:nvPr/>
            </p:nvSpPr>
            <p:spPr>
              <a:xfrm>
                <a:off x="1254150" y="2096314"/>
                <a:ext cx="2721013" cy="27210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43B4E04-C4AA-4D77-92DC-11CC2A16A56C}"/>
                </a:ext>
              </a:extLst>
            </p:cNvPr>
            <p:cNvSpPr/>
            <p:nvPr/>
          </p:nvSpPr>
          <p:spPr>
            <a:xfrm>
              <a:off x="819058" y="1382042"/>
              <a:ext cx="3948932" cy="394893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400"/>
            </a:p>
          </p:txBody>
        </p:sp>
        <p:sp>
          <p:nvSpPr>
            <p:cNvPr id="56" name="Star: 5 Points 55">
              <a:extLst>
                <a:ext uri="{FF2B5EF4-FFF2-40B4-BE49-F238E27FC236}">
                  <a16:creationId xmlns:a16="http://schemas.microsoft.com/office/drawing/2014/main" id="{10ACC638-64F7-40D9-92D8-FED767884981}"/>
                </a:ext>
              </a:extLst>
            </p:cNvPr>
            <p:cNvSpPr/>
            <p:nvPr/>
          </p:nvSpPr>
          <p:spPr>
            <a:xfrm>
              <a:off x="3249160" y="4451208"/>
              <a:ext cx="300699" cy="30069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D21708-293D-48AF-B469-ADA7AC6FB346}"/>
                    </a:ext>
                  </a:extLst>
                </p:cNvPr>
                <p:cNvSpPr txBox="1"/>
                <p:nvPr/>
              </p:nvSpPr>
              <p:spPr>
                <a:xfrm>
                  <a:off x="2582643" y="4472529"/>
                  <a:ext cx="736859" cy="383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D21708-293D-48AF-B469-ADA7AC6FB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643" y="4472529"/>
                  <a:ext cx="736859" cy="383185"/>
                </a:xfrm>
                <a:prstGeom prst="rect">
                  <a:avLst/>
                </a:prstGeom>
                <a:blipFill>
                  <a:blip r:embed="rId11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1BFFBDE-A0E3-4B28-A7F9-9D858FEC18AB}"/>
              </a:ext>
            </a:extLst>
          </p:cNvPr>
          <p:cNvSpPr/>
          <p:nvPr/>
        </p:nvSpPr>
        <p:spPr>
          <a:xfrm>
            <a:off x="7979995" y="3426679"/>
            <a:ext cx="1015188" cy="37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D2A9EB-6899-4A3F-90F3-3645B22E750C}"/>
              </a:ext>
            </a:extLst>
          </p:cNvPr>
          <p:cNvGrpSpPr/>
          <p:nvPr/>
        </p:nvGrpSpPr>
        <p:grpSpPr>
          <a:xfrm>
            <a:off x="9079570" y="2669933"/>
            <a:ext cx="2862619" cy="2303965"/>
            <a:chOff x="9182780" y="2555634"/>
            <a:chExt cx="2862619" cy="230396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56C753F-42FD-4BC2-9769-E25301A1E584}"/>
                </a:ext>
              </a:extLst>
            </p:cNvPr>
            <p:cNvGrpSpPr/>
            <p:nvPr/>
          </p:nvGrpSpPr>
          <p:grpSpPr>
            <a:xfrm>
              <a:off x="9182780" y="2555634"/>
              <a:ext cx="2862619" cy="2303965"/>
              <a:chOff x="6679468" y="948912"/>
              <a:chExt cx="2994537" cy="241013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75BA2E6-8F81-4EFF-BEE8-F579596CA896}"/>
                  </a:ext>
                </a:extLst>
              </p:cNvPr>
              <p:cNvSpPr/>
              <p:nvPr/>
            </p:nvSpPr>
            <p:spPr>
              <a:xfrm>
                <a:off x="7127569" y="2397772"/>
                <a:ext cx="743605" cy="3393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C255DBF-65C5-4040-B8AD-9BA7F507E483}"/>
                  </a:ext>
                </a:extLst>
              </p:cNvPr>
              <p:cNvGrpSpPr/>
              <p:nvPr/>
            </p:nvGrpSpPr>
            <p:grpSpPr>
              <a:xfrm>
                <a:off x="7134225" y="948912"/>
                <a:ext cx="2539780" cy="2278302"/>
                <a:chOff x="8153400" y="2438400"/>
                <a:chExt cx="2539780" cy="2278302"/>
              </a:xfrm>
            </p:grpSpPr>
            <p:sp>
              <p:nvSpPr>
                <p:cNvPr id="88" name="Isosceles Triangle 87">
                  <a:extLst>
                    <a:ext uri="{FF2B5EF4-FFF2-40B4-BE49-F238E27FC236}">
                      <a16:creationId xmlns:a16="http://schemas.microsoft.com/office/drawing/2014/main" id="{336D2572-4FDC-48A2-AFAD-814E1C2954FA}"/>
                    </a:ext>
                  </a:extLst>
                </p:cNvPr>
                <p:cNvSpPr/>
                <p:nvPr/>
              </p:nvSpPr>
              <p:spPr>
                <a:xfrm>
                  <a:off x="9686083" y="4333841"/>
                  <a:ext cx="423543" cy="365125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89" name="Star: 5 Points 88">
                  <a:extLst>
                    <a:ext uri="{FF2B5EF4-FFF2-40B4-BE49-F238E27FC236}">
                      <a16:creationId xmlns:a16="http://schemas.microsoft.com/office/drawing/2014/main" id="{8B5735E5-B27D-4E1E-B469-4B012161ACCF}"/>
                    </a:ext>
                  </a:extLst>
                </p:cNvPr>
                <p:cNvSpPr/>
                <p:nvPr/>
              </p:nvSpPr>
              <p:spPr>
                <a:xfrm>
                  <a:off x="8984770" y="4265653"/>
                  <a:ext cx="451049" cy="4510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1338367-070F-4F46-8BF6-6DF9A7DA0C65}"/>
                    </a:ext>
                  </a:extLst>
                </p:cNvPr>
                <p:cNvCxnSpPr/>
                <p:nvPr/>
              </p:nvCxnSpPr>
              <p:spPr>
                <a:xfrm flipV="1">
                  <a:off x="8153400" y="2438400"/>
                  <a:ext cx="0" cy="17947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1B71D925-3015-449C-BB48-24F4B8A26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3400" y="4226581"/>
                  <a:ext cx="2539780" cy="65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85D3F56-CF70-4108-96A4-72E4FDF632D7}"/>
                    </a:ext>
                  </a:extLst>
                </p:cNvPr>
                <p:cNvSpPr/>
                <p:nvPr/>
              </p:nvSpPr>
              <p:spPr>
                <a:xfrm>
                  <a:off x="8895840" y="2665691"/>
                  <a:ext cx="743605" cy="1564307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3149396-EDCB-4501-B2C9-85B5BDC72519}"/>
                  </a:ext>
                </a:extLst>
              </p:cNvPr>
              <p:cNvGrpSpPr/>
              <p:nvPr/>
            </p:nvGrpSpPr>
            <p:grpSpPr>
              <a:xfrm>
                <a:off x="7153275" y="2808912"/>
                <a:ext cx="562056" cy="550138"/>
                <a:chOff x="4886325" y="1240562"/>
                <a:chExt cx="562056" cy="550138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E079361E-7D64-4F6F-906A-943078DB4653}"/>
                    </a:ext>
                  </a:extLst>
                </p:cNvPr>
                <p:cNvSpPr/>
                <p:nvPr/>
              </p:nvSpPr>
              <p:spPr>
                <a:xfrm>
                  <a:off x="5057776" y="1314450"/>
                  <a:ext cx="257174" cy="390523"/>
                </a:xfrm>
                <a:prstGeom prst="ellipse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1CFB818-4CD7-4544-93E3-E604E134EBAC}"/>
                    </a:ext>
                  </a:extLst>
                </p:cNvPr>
                <p:cNvCxnSpPr/>
                <p:nvPr/>
              </p:nvCxnSpPr>
              <p:spPr>
                <a:xfrm flipH="1">
                  <a:off x="4886325" y="1240562"/>
                  <a:ext cx="562056" cy="55013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354EA7-B075-41CA-8CB3-DB85E7C84A16}"/>
                      </a:ext>
                    </a:extLst>
                  </p:cNvPr>
                  <p:cNvSpPr txBox="1"/>
                  <p:nvPr/>
                </p:nvSpPr>
                <p:spPr>
                  <a:xfrm>
                    <a:off x="6679468" y="1697889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354EA7-B075-41CA-8CB3-DB85E7C84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9468" y="1697889"/>
                    <a:ext cx="46968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8966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DFB1F17-A785-440B-9E6B-4C906E77E971}"/>
                      </a:ext>
                    </a:extLst>
                  </p:cNvPr>
                  <p:cNvSpPr txBox="1"/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DFB1F17-A785-440B-9E6B-4C906E77E9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D60C15D-85FE-48F5-9001-D523F735A3AE}"/>
                      </a:ext>
                    </a:extLst>
                  </p:cNvPr>
                  <p:cNvSpPr txBox="1"/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D60C15D-85FE-48F5-9001-D523F735A3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5E2899-8955-40E9-BA86-0F3FABEC52CB}"/>
                </a:ext>
              </a:extLst>
            </p:cNvPr>
            <p:cNvSpPr/>
            <p:nvPr/>
          </p:nvSpPr>
          <p:spPr>
            <a:xfrm>
              <a:off x="11035152" y="3466379"/>
              <a:ext cx="710847" cy="80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BDFC378-3772-4CE2-89EC-026FEB1B8831}"/>
                    </a:ext>
                  </a:extLst>
                </p:cNvPr>
                <p:cNvSpPr txBox="1"/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BDFC378-3772-4CE2-89EC-026FEB1B8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633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7A882B-337F-45CA-898A-CD29FCC8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4" y="446304"/>
            <a:ext cx="1029489" cy="918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58706-C4A0-4674-BB02-B983B26E1D18}"/>
              </a:ext>
            </a:extLst>
          </p:cNvPr>
          <p:cNvSpPr txBox="1"/>
          <p:nvPr/>
        </p:nvSpPr>
        <p:spPr>
          <a:xfrm>
            <a:off x="7243386" y="266560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open loop state with the assumption that each object viewed is a unique object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3CA3F-9ED9-4E6C-B045-4DF14A44F085}"/>
              </a:ext>
            </a:extLst>
          </p:cNvPr>
          <p:cNvSpPr txBox="1"/>
          <p:nvPr/>
        </p:nvSpPr>
        <p:spPr>
          <a:xfrm>
            <a:off x="7256362" y="1687446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A2C60-6A11-4128-AFC2-7042F7583A66}"/>
              </a:ext>
            </a:extLst>
          </p:cNvPr>
          <p:cNvSpPr txBox="1"/>
          <p:nvPr/>
        </p:nvSpPr>
        <p:spPr>
          <a:xfrm>
            <a:off x="7243386" y="3374259"/>
            <a:ext cx="439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985E8-B8DD-48C3-AE22-3375A43CDAAD}"/>
              </a:ext>
            </a:extLst>
          </p:cNvPr>
          <p:cNvSpPr txBox="1"/>
          <p:nvPr/>
        </p:nvSpPr>
        <p:spPr>
          <a:xfrm>
            <a:off x="7243386" y="4733998"/>
            <a:ext cx="4399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 : </a:t>
            </a:r>
            <a:br>
              <a:rPr lang="en-US" dirty="0"/>
            </a:br>
            <a:r>
              <a:rPr lang="en-US" dirty="0"/>
              <a:t>Use a conventional graph solver for object locations and trajectory optimization</a:t>
            </a:r>
            <a:endParaRPr lang="en-IL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98EE569-5172-4117-B4EB-F9AE53B21870}"/>
              </a:ext>
            </a:extLst>
          </p:cNvPr>
          <p:cNvSpPr/>
          <p:nvPr/>
        </p:nvSpPr>
        <p:spPr>
          <a:xfrm>
            <a:off x="6092158" y="5503612"/>
            <a:ext cx="304737" cy="37376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7D77-6FD7-4238-83CC-07A883FE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32</a:t>
            </a:fld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CAF260-184B-4533-A520-6BB4C1BE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3" y="1798058"/>
            <a:ext cx="1029489" cy="9181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A67906-3B9B-4957-929A-E986D238C78B}"/>
              </a:ext>
            </a:extLst>
          </p:cNvPr>
          <p:cNvSpPr/>
          <p:nvPr/>
        </p:nvSpPr>
        <p:spPr>
          <a:xfrm>
            <a:off x="7131626" y="4794098"/>
            <a:ext cx="4511702" cy="86323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4B086F-A4FB-4AE8-8861-2CEFD21D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948" y="3057883"/>
            <a:ext cx="1029489" cy="9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1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B2F2-4CFB-42A2-A3C3-D210E516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33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4B1CB-8568-482F-BA7A-F306CBDD1892}"/>
              </a:ext>
            </a:extLst>
          </p:cNvPr>
          <p:cNvSpPr txBox="1"/>
          <p:nvPr/>
        </p:nvSpPr>
        <p:spPr>
          <a:xfrm>
            <a:off x="528261" y="276298"/>
            <a:ext cx="4399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 : </a:t>
            </a:r>
            <a:br>
              <a:rPr lang="en-US" dirty="0"/>
            </a:br>
            <a:r>
              <a:rPr lang="en-US" dirty="0"/>
              <a:t>Use a conventional graph solver for object locations and trajectory optimization</a:t>
            </a:r>
            <a:endParaRPr lang="en-I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A598E5-37E3-4D81-A129-B7CC434CA8BC}"/>
              </a:ext>
            </a:extLst>
          </p:cNvPr>
          <p:cNvGrpSpPr/>
          <p:nvPr/>
        </p:nvGrpSpPr>
        <p:grpSpPr>
          <a:xfrm>
            <a:off x="528261" y="1447801"/>
            <a:ext cx="5748714" cy="1860188"/>
            <a:chOff x="528261" y="1266826"/>
            <a:chExt cx="5748714" cy="18601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C6E906-168B-4969-8F5B-F15B6E8CB986}"/>
                </a:ext>
              </a:extLst>
            </p:cNvPr>
            <p:cNvSpPr txBox="1"/>
            <p:nvPr/>
          </p:nvSpPr>
          <p:spPr>
            <a:xfrm>
              <a:off x="528261" y="2757681"/>
              <a:ext cx="57487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LANDMARK 199 1063 2.231732 2.709104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4807A7-C24D-4A6E-8933-B83D193EA163}"/>
                </a:ext>
              </a:extLst>
            </p:cNvPr>
            <p:cNvGrpSpPr/>
            <p:nvPr/>
          </p:nvGrpSpPr>
          <p:grpSpPr>
            <a:xfrm>
              <a:off x="528261" y="1266826"/>
              <a:ext cx="5029200" cy="1860188"/>
              <a:chOff x="528261" y="1266826"/>
              <a:chExt cx="5029200" cy="186018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940B72-2BE9-4A48-B5D8-FFEAD6833840}"/>
                  </a:ext>
                </a:extLst>
              </p:cNvPr>
              <p:cNvSpPr txBox="1"/>
              <p:nvPr/>
            </p:nvSpPr>
            <p:spPr>
              <a:xfrm>
                <a:off x="528261" y="1964683"/>
                <a:ext cx="49581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L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ODOMETRY 199 200 0.007463 0.060453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1DF9D2E-B7C5-4A4D-B72F-FC3A5D27E1E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7521" y="1611709"/>
                    <a:ext cx="6467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199</m:t>
                              </m:r>
                            </m:sub>
                          </m:sSub>
                        </m:oMath>
                      </m:oMathPara>
                    </a14:m>
                    <a:endParaRPr lang="en-IL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1DF9D2E-B7C5-4A4D-B72F-FC3A5D27E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7521" y="1611709"/>
                    <a:ext cx="64671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45E127F-7416-4DD8-80FA-C4BAE94746D4}"/>
                      </a:ext>
                    </a:extLst>
                  </p:cNvPr>
                  <p:cNvSpPr txBox="1"/>
                  <p:nvPr/>
                </p:nvSpPr>
                <p:spPr>
                  <a:xfrm>
                    <a:off x="2203893" y="1603530"/>
                    <a:ext cx="6616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IL"/>
                    </a:defPPr>
                    <a:lvl1pPr>
                      <a:defRPr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/>
                                <m:t>𝑥</m:t>
                              </m:r>
                            </m:e>
                            <m:sub>
                              <m:r>
                                <a:rPr lang="en-US"/>
                                <m:t>200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45E127F-7416-4DD8-80FA-C4BAE94746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3893" y="1603530"/>
                    <a:ext cx="66165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24DB14E-B5E7-4037-88D1-115DCE786371}"/>
                      </a:ext>
                    </a:extLst>
                  </p:cNvPr>
                  <p:cNvSpPr txBox="1"/>
                  <p:nvPr/>
                </p:nvSpPr>
                <p:spPr>
                  <a:xfrm>
                    <a:off x="3809696" y="1595351"/>
                    <a:ext cx="6416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IL"/>
                    </a:defPPr>
                    <a:lvl1pPr>
                      <a:defRPr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/>
                                <m:t>𝑜</m:t>
                              </m:r>
                            </m:e>
                            <m:sub>
                              <m:r>
                                <a:rPr lang="en-US"/>
                                <m:t>199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24DB14E-B5E7-4037-88D1-115DCE7863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696" y="1595351"/>
                    <a:ext cx="64165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0BFDE83-9B8F-4BE1-8C35-B45D9EFB0481}"/>
                      </a:ext>
                    </a:extLst>
                  </p:cNvPr>
                  <p:cNvSpPr txBox="1"/>
                  <p:nvPr/>
                </p:nvSpPr>
                <p:spPr>
                  <a:xfrm>
                    <a:off x="1725732" y="2444222"/>
                    <a:ext cx="6467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IL"/>
                    </a:defPPr>
                    <a:lvl1pPr>
                      <a:defRPr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/>
                                <m:t>𝑥</m:t>
                              </m:r>
                            </m:e>
                            <m:sub>
                              <m:r>
                                <a:rPr lang="en-US"/>
                                <m:t>199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0BFDE83-9B8F-4BE1-8C35-B45D9EFB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5732" y="2444222"/>
                    <a:ext cx="64671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CC6D4CA-DDBA-40E6-93EE-5DDB1484063E}"/>
                      </a:ext>
                    </a:extLst>
                  </p:cNvPr>
                  <p:cNvSpPr txBox="1"/>
                  <p:nvPr/>
                </p:nvSpPr>
                <p:spPr>
                  <a:xfrm>
                    <a:off x="2204107" y="2426712"/>
                    <a:ext cx="9889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IL"/>
                    </a:defPPr>
                    <a:lvl1pPr>
                      <a:defRPr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/>
                                <m:t>𝑂𝑏𝑗</m:t>
                              </m:r>
                            </m:e>
                            <m:sub>
                              <m:r>
                                <a:rPr lang="en-US"/>
                                <m:t>1063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CC6D4CA-DDBA-40E6-93EE-5DDB14840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4107" y="2426712"/>
                    <a:ext cx="98892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8246629-68D6-4B15-AAF5-E84BF50AF47C}"/>
                  </a:ext>
                </a:extLst>
              </p:cNvPr>
              <p:cNvSpPr/>
              <p:nvPr/>
            </p:nvSpPr>
            <p:spPr>
              <a:xfrm>
                <a:off x="528261" y="1266826"/>
                <a:ext cx="5029200" cy="18601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3" name="Right Brace 22">
                <a:extLst>
                  <a:ext uri="{FF2B5EF4-FFF2-40B4-BE49-F238E27FC236}">
                    <a16:creationId xmlns:a16="http://schemas.microsoft.com/office/drawing/2014/main" id="{344E6D75-D8C3-4C7F-9C78-5FAC2A4FD5EB}"/>
                  </a:ext>
                </a:extLst>
              </p:cNvPr>
              <p:cNvSpPr/>
              <p:nvPr/>
            </p:nvSpPr>
            <p:spPr>
              <a:xfrm rot="16200000">
                <a:off x="2008456" y="1772434"/>
                <a:ext cx="81269" cy="451816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4" name="Right Brace 23">
                <a:extLst>
                  <a:ext uri="{FF2B5EF4-FFF2-40B4-BE49-F238E27FC236}">
                    <a16:creationId xmlns:a16="http://schemas.microsoft.com/office/drawing/2014/main" id="{9BB41B54-FE6B-41D9-91A2-917CDAD4F0DC}"/>
                  </a:ext>
                </a:extLst>
              </p:cNvPr>
              <p:cNvSpPr/>
              <p:nvPr/>
            </p:nvSpPr>
            <p:spPr>
              <a:xfrm rot="16200000">
                <a:off x="2599006" y="1772434"/>
                <a:ext cx="81269" cy="451816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5" name="Right Brace 24">
                <a:extLst>
                  <a:ext uri="{FF2B5EF4-FFF2-40B4-BE49-F238E27FC236}">
                    <a16:creationId xmlns:a16="http://schemas.microsoft.com/office/drawing/2014/main" id="{F6054FFE-D438-4FD4-BC56-7AD7F8D4CF97}"/>
                  </a:ext>
                </a:extLst>
              </p:cNvPr>
              <p:cNvSpPr/>
              <p:nvPr/>
            </p:nvSpPr>
            <p:spPr>
              <a:xfrm rot="16200000">
                <a:off x="4110604" y="833966"/>
                <a:ext cx="95251" cy="2313447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6888D36-0812-4755-8EC5-93DCE6330835}"/>
                      </a:ext>
                    </a:extLst>
                  </p:cNvPr>
                  <p:cNvSpPr txBox="1"/>
                  <p:nvPr/>
                </p:nvSpPr>
                <p:spPr>
                  <a:xfrm>
                    <a:off x="3842181" y="2394000"/>
                    <a:ext cx="632096" cy="3739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IL"/>
                    </a:defPPr>
                    <a:lvl1pPr>
                      <a:defRPr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/>
                              </m:ctrlPr>
                            </m:sSubSupPr>
                            <m:e>
                              <m:r>
                                <a:rPr lang="en-US"/>
                                <m:t>𝑧</m:t>
                              </m:r>
                            </m:e>
                            <m:sub>
                              <m:r>
                                <a:rPr lang="en-US"/>
                                <m:t>199</m:t>
                              </m:r>
                            </m:sub>
                            <m:sup>
                              <m:r>
                                <a:rPr lang="en-US"/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6888D36-0812-4755-8EC5-93DCE63308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2181" y="2394000"/>
                    <a:ext cx="632096" cy="37394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1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Brace 26">
                <a:extLst>
                  <a:ext uri="{FF2B5EF4-FFF2-40B4-BE49-F238E27FC236}">
                    <a16:creationId xmlns:a16="http://schemas.microsoft.com/office/drawing/2014/main" id="{96885F4A-41E9-4205-9855-3DD0D3E0EC70}"/>
                  </a:ext>
                </a:extLst>
              </p:cNvPr>
              <p:cNvSpPr/>
              <p:nvPr/>
            </p:nvSpPr>
            <p:spPr>
              <a:xfrm rot="16200000">
                <a:off x="4151959" y="1641371"/>
                <a:ext cx="95251" cy="2313447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8" name="Right Brace 27">
                <a:extLst>
                  <a:ext uri="{FF2B5EF4-FFF2-40B4-BE49-F238E27FC236}">
                    <a16:creationId xmlns:a16="http://schemas.microsoft.com/office/drawing/2014/main" id="{0AD6D04A-98D2-4EBA-8569-46D951193815}"/>
                  </a:ext>
                </a:extLst>
              </p:cNvPr>
              <p:cNvSpPr/>
              <p:nvPr/>
            </p:nvSpPr>
            <p:spPr>
              <a:xfrm rot="16200000">
                <a:off x="2685761" y="2581711"/>
                <a:ext cx="81269" cy="451816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9" name="Right Brace 28">
                <a:extLst>
                  <a:ext uri="{FF2B5EF4-FFF2-40B4-BE49-F238E27FC236}">
                    <a16:creationId xmlns:a16="http://schemas.microsoft.com/office/drawing/2014/main" id="{1A9FDC14-C180-4388-8E6F-50018649281E}"/>
                  </a:ext>
                </a:extLst>
              </p:cNvPr>
              <p:cNvSpPr/>
              <p:nvPr/>
            </p:nvSpPr>
            <p:spPr>
              <a:xfrm rot="16200000">
                <a:off x="2021061" y="2590493"/>
                <a:ext cx="81269" cy="451816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E491A0D-74E2-407F-A217-AEEDE53DD49A}"/>
              </a:ext>
            </a:extLst>
          </p:cNvPr>
          <p:cNvSpPr txBox="1"/>
          <p:nvPr/>
        </p:nvSpPr>
        <p:spPr>
          <a:xfrm>
            <a:off x="528261" y="1457618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isam_input.txt</a:t>
            </a:r>
            <a:endParaRPr lang="en-IL" sz="14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9C1BE0-47A0-4BE5-BB47-86CF142B717A}"/>
              </a:ext>
            </a:extLst>
          </p:cNvPr>
          <p:cNvGrpSpPr/>
          <p:nvPr/>
        </p:nvGrpSpPr>
        <p:grpSpPr>
          <a:xfrm>
            <a:off x="6405014" y="2587540"/>
            <a:ext cx="5203626" cy="2181225"/>
            <a:chOff x="1372402" y="3952875"/>
            <a:chExt cx="5203626" cy="21812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9707B8-8C85-456D-9172-6F92B342A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1641" y="4370097"/>
              <a:ext cx="4219575" cy="165946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7DB50C-A771-40C3-9366-AC7C8BF6BABF}"/>
                </a:ext>
              </a:extLst>
            </p:cNvPr>
            <p:cNvSpPr txBox="1"/>
            <p:nvPr/>
          </p:nvSpPr>
          <p:spPr>
            <a:xfrm>
              <a:off x="1546828" y="4026770"/>
              <a:ext cx="502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400" b="1" i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isam</a:t>
              </a:r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isam_input.txt -W isam_output.txt -B</a:t>
              </a:r>
              <a:endParaRPr lang="en-IL" sz="1400" i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9F4F0-00A0-46DD-8A3C-08CF3EB8B0FB}"/>
                </a:ext>
              </a:extLst>
            </p:cNvPr>
            <p:cNvSpPr/>
            <p:nvPr/>
          </p:nvSpPr>
          <p:spPr>
            <a:xfrm>
              <a:off x="1372402" y="3952875"/>
              <a:ext cx="5133173" cy="21812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55014A-A511-41F4-A390-79416630A814}"/>
              </a:ext>
            </a:extLst>
          </p:cNvPr>
          <p:cNvGrpSpPr/>
          <p:nvPr/>
        </p:nvGrpSpPr>
        <p:grpSpPr>
          <a:xfrm>
            <a:off x="483440" y="5400382"/>
            <a:ext cx="6096000" cy="867002"/>
            <a:chOff x="6214311" y="3307988"/>
            <a:chExt cx="6096000" cy="86700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FA0E25D-8615-4D68-A5A0-A105987A08C2}"/>
                </a:ext>
              </a:extLst>
            </p:cNvPr>
            <p:cNvSpPr/>
            <p:nvPr/>
          </p:nvSpPr>
          <p:spPr>
            <a:xfrm>
              <a:off x="6214311" y="3307988"/>
              <a:ext cx="5748714" cy="8670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1BD415-3224-4C38-B19A-7990EE307663}"/>
                </a:ext>
              </a:extLst>
            </p:cNvPr>
            <p:cNvSpPr txBox="1"/>
            <p:nvPr/>
          </p:nvSpPr>
          <p:spPr>
            <a:xfrm>
              <a:off x="6214311" y="3408488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Pose2d_Node 360 (6.30459, 3.92323, 1.114)</a:t>
              </a:r>
            </a:p>
            <a:p>
              <a:r>
                <a:rPr lang="en-IL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Point2d_Node 361 (4.84824, 2.25757)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8F17737-584F-432A-BC55-012F0F4B3410}"/>
              </a:ext>
            </a:extLst>
          </p:cNvPr>
          <p:cNvSpPr/>
          <p:nvPr/>
        </p:nvSpPr>
        <p:spPr>
          <a:xfrm>
            <a:off x="5795483" y="1731003"/>
            <a:ext cx="1971675" cy="700616"/>
          </a:xfrm>
          <a:custGeom>
            <a:avLst/>
            <a:gdLst>
              <a:gd name="connsiteX0" fmla="*/ 0 w 1971675"/>
              <a:gd name="connsiteY0" fmla="*/ 33866 h 700616"/>
              <a:gd name="connsiteX1" fmla="*/ 723900 w 1971675"/>
              <a:gd name="connsiteY1" fmla="*/ 14816 h 700616"/>
              <a:gd name="connsiteX2" fmla="*/ 1571625 w 1971675"/>
              <a:gd name="connsiteY2" fmla="*/ 224366 h 700616"/>
              <a:gd name="connsiteX3" fmla="*/ 1971675 w 1971675"/>
              <a:gd name="connsiteY3" fmla="*/ 700616 h 70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1675" h="700616">
                <a:moveTo>
                  <a:pt x="0" y="33866"/>
                </a:moveTo>
                <a:cubicBezTo>
                  <a:pt x="230981" y="8466"/>
                  <a:pt x="461963" y="-16934"/>
                  <a:pt x="723900" y="14816"/>
                </a:cubicBezTo>
                <a:cubicBezTo>
                  <a:pt x="985837" y="46566"/>
                  <a:pt x="1363662" y="110066"/>
                  <a:pt x="1571625" y="224366"/>
                </a:cubicBezTo>
                <a:cubicBezTo>
                  <a:pt x="1779588" y="338666"/>
                  <a:pt x="1875631" y="519641"/>
                  <a:pt x="1971675" y="700616"/>
                </a:cubicBezTo>
              </a:path>
            </a:pathLst>
          </a:custGeom>
          <a:noFill/>
          <a:ln w="57150"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88CD753-3D59-427F-93CA-98F774AEB7A8}"/>
              </a:ext>
            </a:extLst>
          </p:cNvPr>
          <p:cNvSpPr/>
          <p:nvPr/>
        </p:nvSpPr>
        <p:spPr>
          <a:xfrm>
            <a:off x="6629400" y="5219700"/>
            <a:ext cx="1504950" cy="628650"/>
          </a:xfrm>
          <a:custGeom>
            <a:avLst/>
            <a:gdLst>
              <a:gd name="connsiteX0" fmla="*/ 1504950 w 1504950"/>
              <a:gd name="connsiteY0" fmla="*/ 0 h 628650"/>
              <a:gd name="connsiteX1" fmla="*/ 1428750 w 1504950"/>
              <a:gd name="connsiteY1" fmla="*/ 285750 h 628650"/>
              <a:gd name="connsiteX2" fmla="*/ 1123950 w 1504950"/>
              <a:gd name="connsiteY2" fmla="*/ 457200 h 628650"/>
              <a:gd name="connsiteX3" fmla="*/ 0 w 1504950"/>
              <a:gd name="connsiteY3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4950" h="628650">
                <a:moveTo>
                  <a:pt x="1504950" y="0"/>
                </a:moveTo>
                <a:cubicBezTo>
                  <a:pt x="1498600" y="104775"/>
                  <a:pt x="1492250" y="209550"/>
                  <a:pt x="1428750" y="285750"/>
                </a:cubicBezTo>
                <a:cubicBezTo>
                  <a:pt x="1365250" y="361950"/>
                  <a:pt x="1362075" y="400050"/>
                  <a:pt x="1123950" y="457200"/>
                </a:cubicBezTo>
                <a:cubicBezTo>
                  <a:pt x="885825" y="514350"/>
                  <a:pt x="442912" y="571500"/>
                  <a:pt x="0" y="628650"/>
                </a:cubicBezTo>
              </a:path>
            </a:pathLst>
          </a:custGeom>
          <a:noFill/>
          <a:ln w="57150"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3260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7C36004-BC10-4A91-85A0-0372531FC290}"/>
              </a:ext>
            </a:extLst>
          </p:cNvPr>
          <p:cNvGrpSpPr/>
          <p:nvPr/>
        </p:nvGrpSpPr>
        <p:grpSpPr>
          <a:xfrm>
            <a:off x="400050" y="1592849"/>
            <a:ext cx="4924425" cy="4675221"/>
            <a:chOff x="870710" y="1547295"/>
            <a:chExt cx="4924425" cy="4675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5668D0-6681-41BB-BAC2-EACC653E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710" y="2364891"/>
              <a:ext cx="4924425" cy="385762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96C5F7-6F6E-464C-9C50-B4AE95F967E8}"/>
                </a:ext>
              </a:extLst>
            </p:cNvPr>
            <p:cNvSpPr txBox="1"/>
            <p:nvPr/>
          </p:nvSpPr>
          <p:spPr>
            <a:xfrm>
              <a:off x="1241879" y="1547295"/>
              <a:ext cx="3965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Open Loop Initialization</a:t>
              </a:r>
              <a:endParaRPr lang="en-IL" sz="2800" dirty="0"/>
            </a:p>
          </p:txBody>
        </p:sp>
      </p:grp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2A0ED7A-3964-4167-AABA-AFBB78B9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34</a:t>
            </a:fld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FD57F-C3C6-4900-85CB-EA74863949C1}"/>
              </a:ext>
            </a:extLst>
          </p:cNvPr>
          <p:cNvSpPr txBox="1"/>
          <p:nvPr/>
        </p:nvSpPr>
        <p:spPr>
          <a:xfrm>
            <a:off x="528261" y="276298"/>
            <a:ext cx="4399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 : </a:t>
            </a:r>
            <a:br>
              <a:rPr lang="en-US" dirty="0"/>
            </a:br>
            <a:r>
              <a:rPr lang="en-US" dirty="0"/>
              <a:t>Use a conventional graph solver for object locations and trajectory optimization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84AD1-CB9C-452F-A886-4856A59A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200323"/>
            <a:ext cx="5095875" cy="4156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D6053C-68F9-4735-BDFB-8ADDF15DF108}"/>
              </a:ext>
            </a:extLst>
          </p:cNvPr>
          <p:cNvSpPr txBox="1"/>
          <p:nvPr/>
        </p:nvSpPr>
        <p:spPr>
          <a:xfrm>
            <a:off x="6972222" y="1592849"/>
            <a:ext cx="410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steps 1-3 (clustering) 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4104887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7A882B-337F-45CA-898A-CD29FCC8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4" y="446304"/>
            <a:ext cx="1029489" cy="918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F5187C3-FA96-4F4C-A339-61FC03DF898A}"/>
              </a:ext>
            </a:extLst>
          </p:cNvPr>
          <p:cNvSpPr/>
          <p:nvPr/>
        </p:nvSpPr>
        <p:spPr>
          <a:xfrm>
            <a:off x="6116584" y="6246706"/>
            <a:ext cx="255881" cy="49806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58706-C4A0-4674-BB02-B983B26E1D18}"/>
              </a:ext>
            </a:extLst>
          </p:cNvPr>
          <p:cNvSpPr txBox="1"/>
          <p:nvPr/>
        </p:nvSpPr>
        <p:spPr>
          <a:xfrm>
            <a:off x="7243386" y="266560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open loop state with the assumption that each object viewed is a unique object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3CA3F-9ED9-4E6C-B045-4DF14A44F085}"/>
              </a:ext>
            </a:extLst>
          </p:cNvPr>
          <p:cNvSpPr txBox="1"/>
          <p:nvPr/>
        </p:nvSpPr>
        <p:spPr>
          <a:xfrm>
            <a:off x="7256362" y="1687446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A2C60-6A11-4128-AFC2-7042F7583A66}"/>
              </a:ext>
            </a:extLst>
          </p:cNvPr>
          <p:cNvSpPr txBox="1"/>
          <p:nvPr/>
        </p:nvSpPr>
        <p:spPr>
          <a:xfrm>
            <a:off x="7243386" y="3374259"/>
            <a:ext cx="439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landmarks class distribution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E8CC4-67CF-45DF-A8CB-77A79E3DE748}"/>
              </a:ext>
            </a:extLst>
          </p:cNvPr>
          <p:cNvSpPr txBox="1"/>
          <p:nvPr/>
        </p:nvSpPr>
        <p:spPr>
          <a:xfrm>
            <a:off x="7256362" y="6098437"/>
            <a:ext cx="451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Step4: Delete false positive object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985E8-B8DD-48C3-AE22-3375A43CDAAD}"/>
              </a:ext>
            </a:extLst>
          </p:cNvPr>
          <p:cNvSpPr txBox="1"/>
          <p:nvPr/>
        </p:nvSpPr>
        <p:spPr>
          <a:xfrm>
            <a:off x="7243386" y="4733998"/>
            <a:ext cx="4399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Step3: </a:t>
            </a:r>
            <a:br>
              <a:rPr lang="en-US" dirty="0"/>
            </a:br>
            <a:r>
              <a:rPr lang="en-US" dirty="0"/>
              <a:t>Use a conventional graph solver for object locations and trajectory poses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7D77-6FD7-4238-83CC-07A883FE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35</a:t>
            </a:fld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CAF260-184B-4533-A520-6BB4C1BE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3" y="1798058"/>
            <a:ext cx="1029489" cy="9181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4B086F-A4FB-4AE8-8861-2CEFD21D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948" y="3057883"/>
            <a:ext cx="1029489" cy="9181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133546-0384-472B-97E4-DC49FCFBBA3C}"/>
              </a:ext>
            </a:extLst>
          </p:cNvPr>
          <p:cNvSpPr/>
          <p:nvPr/>
        </p:nvSpPr>
        <p:spPr>
          <a:xfrm>
            <a:off x="7140760" y="6098437"/>
            <a:ext cx="4511702" cy="49300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1DBCE3-4891-468B-823B-478F32A4C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897" y="4727593"/>
            <a:ext cx="1029489" cy="9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2A0ED7A-3964-4167-AABA-AFBB78B9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36</a:t>
            </a:fld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84AD1-CB9C-452F-A886-4856A59A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200323"/>
            <a:ext cx="5095875" cy="4156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D6053C-68F9-4735-BDFB-8ADDF15DF108}"/>
              </a:ext>
            </a:extLst>
          </p:cNvPr>
          <p:cNvSpPr txBox="1"/>
          <p:nvPr/>
        </p:nvSpPr>
        <p:spPr>
          <a:xfrm>
            <a:off x="6972222" y="1592849"/>
            <a:ext cx="410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steps 1-3 (clustering) </a:t>
            </a:r>
            <a:endParaRPr lang="en-I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3FB96-F429-4228-A161-3BBDB08041E5}"/>
              </a:ext>
            </a:extLst>
          </p:cNvPr>
          <p:cNvSpPr txBox="1"/>
          <p:nvPr/>
        </p:nvSpPr>
        <p:spPr>
          <a:xfrm>
            <a:off x="498114" y="383437"/>
            <a:ext cx="451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Step4: Delete false positive object</a:t>
            </a:r>
            <a:endParaRPr lang="en-I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D39BDC-891D-4CA3-B12A-1DAD14C721D9}"/>
              </a:ext>
            </a:extLst>
          </p:cNvPr>
          <p:cNvGrpSpPr/>
          <p:nvPr/>
        </p:nvGrpSpPr>
        <p:grpSpPr>
          <a:xfrm>
            <a:off x="934287" y="1628877"/>
            <a:ext cx="4648200" cy="4810643"/>
            <a:chOff x="7066730" y="1545707"/>
            <a:chExt cx="4648200" cy="481064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4103F9-2D12-400A-8942-42E44C57D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6730" y="2241550"/>
              <a:ext cx="4648200" cy="4114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933FC2-2008-4FDD-910B-C5CE5122799F}"/>
                </a:ext>
              </a:extLst>
            </p:cNvPr>
            <p:cNvSpPr txBox="1"/>
            <p:nvPr/>
          </p:nvSpPr>
          <p:spPr>
            <a:xfrm>
              <a:off x="8129916" y="1545707"/>
              <a:ext cx="2323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  <a:endParaRPr lang="en-IL" sz="28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47E9E7-2556-4859-9DFA-B3B3D73B6972}"/>
              </a:ext>
            </a:extLst>
          </p:cNvPr>
          <p:cNvSpPr/>
          <p:nvPr/>
        </p:nvSpPr>
        <p:spPr>
          <a:xfrm>
            <a:off x="9734550" y="5114925"/>
            <a:ext cx="723900" cy="9810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54786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2A0ED7A-3964-4167-AABA-AFBB78B9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37</a:t>
            </a:fld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3FB96-F429-4228-A161-3BBDB08041E5}"/>
              </a:ext>
            </a:extLst>
          </p:cNvPr>
          <p:cNvSpPr txBox="1"/>
          <p:nvPr/>
        </p:nvSpPr>
        <p:spPr>
          <a:xfrm>
            <a:off x="498114" y="383437"/>
            <a:ext cx="451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Step4: Delete false positive object</a:t>
            </a:r>
            <a:endParaRPr lang="en-IL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000C618-8AD8-4139-A286-92D73AED4BB3}"/>
              </a:ext>
            </a:extLst>
          </p:cNvPr>
          <p:cNvGrpSpPr/>
          <p:nvPr/>
        </p:nvGrpSpPr>
        <p:grpSpPr>
          <a:xfrm>
            <a:off x="6605106" y="1047249"/>
            <a:ext cx="5095875" cy="4763501"/>
            <a:chOff x="6477000" y="1592849"/>
            <a:chExt cx="5095875" cy="47635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D6053C-68F9-4735-BDFB-8ADDF15DF108}"/>
                </a:ext>
              </a:extLst>
            </p:cNvPr>
            <p:cNvSpPr txBox="1"/>
            <p:nvPr/>
          </p:nvSpPr>
          <p:spPr>
            <a:xfrm>
              <a:off x="6972222" y="1592849"/>
              <a:ext cx="4105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After steps 1-3 (clustering) </a:t>
              </a:r>
              <a:endParaRPr lang="en-IL" sz="2800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31855A9-4230-4D0C-B23A-9893D134B5CD}"/>
                </a:ext>
              </a:extLst>
            </p:cNvPr>
            <p:cNvGrpSpPr/>
            <p:nvPr/>
          </p:nvGrpSpPr>
          <p:grpSpPr>
            <a:xfrm>
              <a:off x="6477000" y="2200323"/>
              <a:ext cx="5095875" cy="4156027"/>
              <a:chOff x="6477000" y="2200323"/>
              <a:chExt cx="5095875" cy="4156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9384AD1-CB9C-452F-A886-4856A59AB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77000" y="2200323"/>
                <a:ext cx="5095875" cy="4156027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47E9E7-2556-4859-9DFA-B3B3D73B6972}"/>
                  </a:ext>
                </a:extLst>
              </p:cNvPr>
              <p:cNvSpPr/>
              <p:nvPr/>
            </p:nvSpPr>
            <p:spPr>
              <a:xfrm>
                <a:off x="9734550" y="5114925"/>
                <a:ext cx="723900" cy="981075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A9AE840-BB78-4690-A095-334AC74CFA7D}"/>
              </a:ext>
            </a:extLst>
          </p:cNvPr>
          <p:cNvGrpSpPr/>
          <p:nvPr/>
        </p:nvGrpSpPr>
        <p:grpSpPr>
          <a:xfrm>
            <a:off x="1140474" y="1968683"/>
            <a:ext cx="4579280" cy="2303965"/>
            <a:chOff x="1446481" y="1703623"/>
            <a:chExt cx="4579280" cy="230396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820B3F8-6F70-481B-A878-F501FEE080D8}"/>
                </a:ext>
              </a:extLst>
            </p:cNvPr>
            <p:cNvSpPr/>
            <p:nvPr/>
          </p:nvSpPr>
          <p:spPr>
            <a:xfrm>
              <a:off x="4021657" y="2028830"/>
              <a:ext cx="710847" cy="13873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63664C4-D78C-438C-B194-6FCCD435C500}"/>
                </a:ext>
              </a:extLst>
            </p:cNvPr>
            <p:cNvGrpSpPr/>
            <p:nvPr/>
          </p:nvGrpSpPr>
          <p:grpSpPr>
            <a:xfrm>
              <a:off x="1539500" y="1703623"/>
              <a:ext cx="4080253" cy="2303965"/>
              <a:chOff x="9275800" y="2555634"/>
              <a:chExt cx="4080253" cy="230396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4908BBD-E960-46A8-8FA8-94AE791E90E7}"/>
                  </a:ext>
                </a:extLst>
              </p:cNvPr>
              <p:cNvGrpSpPr/>
              <p:nvPr/>
            </p:nvGrpSpPr>
            <p:grpSpPr>
              <a:xfrm>
                <a:off x="9275800" y="2555634"/>
                <a:ext cx="4080253" cy="2303965"/>
                <a:chOff x="6776773" y="948912"/>
                <a:chExt cx="4268282" cy="2410138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94D5C43-7B73-4B33-BC47-D890DF94921D}"/>
                    </a:ext>
                  </a:extLst>
                </p:cNvPr>
                <p:cNvSpPr/>
                <p:nvPr/>
              </p:nvSpPr>
              <p:spPr>
                <a:xfrm>
                  <a:off x="7127569" y="2397772"/>
                  <a:ext cx="743605" cy="339321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7F1BABC-8367-4CAE-8B95-E11F32A387EE}"/>
                    </a:ext>
                  </a:extLst>
                </p:cNvPr>
                <p:cNvGrpSpPr/>
                <p:nvPr/>
              </p:nvGrpSpPr>
              <p:grpSpPr>
                <a:xfrm>
                  <a:off x="7134225" y="948912"/>
                  <a:ext cx="3910830" cy="1794729"/>
                  <a:chOff x="8153400" y="2438400"/>
                  <a:chExt cx="3910830" cy="1794729"/>
                </a:xfrm>
              </p:grpSpPr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EDFD7574-DA0F-4005-9A26-675F29F7367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53400" y="2438400"/>
                    <a:ext cx="0" cy="179472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B6A4A9E6-644D-419E-BC81-77EF4971B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53400" y="4233129"/>
                    <a:ext cx="391083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F63A4208-759C-4867-B7B7-458D59530361}"/>
                      </a:ext>
                    </a:extLst>
                  </p:cNvPr>
                  <p:cNvSpPr/>
                  <p:nvPr/>
                </p:nvSpPr>
                <p:spPr>
                  <a:xfrm>
                    <a:off x="8895840" y="3390973"/>
                    <a:ext cx="743605" cy="839025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A391D26-BA40-42E3-B603-C445520B2B8B}"/>
                    </a:ext>
                  </a:extLst>
                </p:cNvPr>
                <p:cNvGrpSpPr/>
                <p:nvPr/>
              </p:nvGrpSpPr>
              <p:grpSpPr>
                <a:xfrm>
                  <a:off x="7153275" y="2808912"/>
                  <a:ext cx="562056" cy="550138"/>
                  <a:chOff x="4886325" y="1240562"/>
                  <a:chExt cx="562056" cy="550138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B7032E3-F6B7-452F-812C-B546AB9F56AA}"/>
                      </a:ext>
                    </a:extLst>
                  </p:cNvPr>
                  <p:cNvSpPr/>
                  <p:nvPr/>
                </p:nvSpPr>
                <p:spPr>
                  <a:xfrm>
                    <a:off x="5057776" y="1314450"/>
                    <a:ext cx="257174" cy="390523"/>
                  </a:xfrm>
                  <a:prstGeom prst="ellipse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EBF05B4C-1123-404C-BEC8-E5F5196132C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886325" y="1240562"/>
                    <a:ext cx="562056" cy="550138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756442C0-5A73-440F-AD4D-DB169B1416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6773" y="1535331"/>
                      <a:ext cx="439609" cy="3863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756442C0-5A73-440F-AD4D-DB169B1416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6773" y="1535331"/>
                      <a:ext cx="439609" cy="38635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1386EB8E-C3E3-40B4-AF80-46B01CB74E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15582" y="2385617"/>
                      <a:ext cx="701269" cy="3863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0.05</m:t>
                            </m:r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1386EB8E-C3E3-40B4-AF80-46B01CB74E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5582" y="2385617"/>
                      <a:ext cx="701269" cy="38635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10B562B3-50E2-4D09-A653-BD26B9EE85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0437" y="1903022"/>
                      <a:ext cx="567119" cy="3863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10B562B3-50E2-4D09-A653-BD26B9EE85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80437" y="1903022"/>
                      <a:ext cx="567119" cy="38635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A09E41A-B96D-4EAE-A772-3B03D66D8E8E}"/>
                      </a:ext>
                    </a:extLst>
                  </p:cNvPr>
                  <p:cNvSpPr txBox="1"/>
                  <p:nvPr/>
                </p:nvSpPr>
                <p:spPr>
                  <a:xfrm>
                    <a:off x="11841791" y="3079706"/>
                    <a:ext cx="5421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A09E41A-B96D-4EAE-A772-3B03D66D8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41791" y="3079706"/>
                    <a:ext cx="5421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7DA2FD1-5838-4EA3-9EAA-5B905C75E1D6}"/>
                </a:ext>
              </a:extLst>
            </p:cNvPr>
            <p:cNvSpPr/>
            <p:nvPr/>
          </p:nvSpPr>
          <p:spPr>
            <a:xfrm>
              <a:off x="3416036" y="3542533"/>
              <a:ext cx="404885" cy="34904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8" name="Star: 5 Points 47">
              <a:extLst>
                <a:ext uri="{FF2B5EF4-FFF2-40B4-BE49-F238E27FC236}">
                  <a16:creationId xmlns:a16="http://schemas.microsoft.com/office/drawing/2014/main" id="{C26357D8-E180-4B6C-9C34-F7153AFD1773}"/>
                </a:ext>
              </a:extLst>
            </p:cNvPr>
            <p:cNvSpPr/>
            <p:nvPr/>
          </p:nvSpPr>
          <p:spPr>
            <a:xfrm>
              <a:off x="2745618" y="3477349"/>
              <a:ext cx="431179" cy="43117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D72FC4-1BED-42F4-A257-C6BC25A3D03E}"/>
                </a:ext>
              </a:extLst>
            </p:cNvPr>
            <p:cNvSpPr/>
            <p:nvPr/>
          </p:nvSpPr>
          <p:spPr>
            <a:xfrm>
              <a:off x="4105491" y="3520751"/>
              <a:ext cx="404885" cy="404885"/>
            </a:xfrm>
            <a:prstGeom prst="rect">
              <a:avLst/>
            </a:prstGeom>
            <a:solidFill>
              <a:srgbClr val="FF0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4529EB4-08CF-4245-BAB9-FB015191B63E}"/>
                </a:ext>
              </a:extLst>
            </p:cNvPr>
            <p:cNvSpPr/>
            <p:nvPr/>
          </p:nvSpPr>
          <p:spPr>
            <a:xfrm>
              <a:off x="4895516" y="3645615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E42EADE-9AA7-458C-8E6B-1BD1B9DCE5D7}"/>
                </a:ext>
              </a:extLst>
            </p:cNvPr>
            <p:cNvSpPr/>
            <p:nvPr/>
          </p:nvSpPr>
          <p:spPr>
            <a:xfrm>
              <a:off x="5100558" y="3645615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0837AE4-7D69-48B8-816D-98D5CAC46884}"/>
                </a:ext>
              </a:extLst>
            </p:cNvPr>
            <p:cNvSpPr/>
            <p:nvPr/>
          </p:nvSpPr>
          <p:spPr>
            <a:xfrm>
              <a:off x="5305600" y="3645615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7877F1B-3D6A-4137-AF7E-B84756652FCF}"/>
                </a:ext>
              </a:extLst>
            </p:cNvPr>
            <p:cNvCxnSpPr>
              <a:cxnSpLocks/>
            </p:cNvCxnSpPr>
            <p:nvPr/>
          </p:nvCxnSpPr>
          <p:spPr>
            <a:xfrm>
              <a:off x="1446481" y="3015264"/>
              <a:ext cx="4173271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07EDA4D-E4AB-4CCD-AA8C-31DCF8829559}"/>
                    </a:ext>
                  </a:extLst>
                </p:cNvPr>
                <p:cNvSpPr txBox="1"/>
                <p:nvPr/>
              </p:nvSpPr>
              <p:spPr>
                <a:xfrm>
                  <a:off x="5619752" y="2784431"/>
                  <a:ext cx="4060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IL" sz="2400" dirty="0"/>
                </a:p>
              </p:txBody>
            </p:sp>
          </mc:Choice>
          <mc:Fallback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07EDA4D-E4AB-4CCD-AA8C-31DCF8829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752" y="2784431"/>
                  <a:ext cx="4060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BD324E-1BAA-4638-81B1-B14757E94A70}"/>
              </a:ext>
            </a:extLst>
          </p:cNvPr>
          <p:cNvGrpSpPr/>
          <p:nvPr/>
        </p:nvGrpSpPr>
        <p:grpSpPr>
          <a:xfrm>
            <a:off x="680611" y="4888333"/>
            <a:ext cx="5214762" cy="584775"/>
            <a:chOff x="1140474" y="5239261"/>
            <a:chExt cx="5214762" cy="5847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CE4EE8E-82AD-40B4-ADB2-121539E272AA}"/>
                    </a:ext>
                  </a:extLst>
                </p:cNvPr>
                <p:cNvSpPr txBox="1"/>
                <p:nvPr/>
              </p:nvSpPr>
              <p:spPr>
                <a:xfrm>
                  <a:off x="1664721" y="5239261"/>
                  <a:ext cx="469051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3200" dirty="0"/>
                    <a:t>(    ) &gt;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𝑑𝑒𝑙𝑒𝑡𝑒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𝑜𝑏𝑗𝑒𝑐𝑡</m:t>
                      </m:r>
                    </m:oMath>
                  </a14:m>
                  <a:endParaRPr lang="en-IL" sz="3200" dirty="0"/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CE4EE8E-82AD-40B4-ADB2-121539E27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4721" y="5239261"/>
                  <a:ext cx="4690515" cy="584775"/>
                </a:xfrm>
                <a:prstGeom prst="rect">
                  <a:avLst/>
                </a:prstGeom>
                <a:blipFill>
                  <a:blip r:embed="rId8"/>
                  <a:stretch>
                    <a:fillRect t="-12500" b="-3437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DD6DECF-8AB2-436E-81AA-4232B2573E9E}"/>
                </a:ext>
              </a:extLst>
            </p:cNvPr>
            <p:cNvGrpSpPr/>
            <p:nvPr/>
          </p:nvGrpSpPr>
          <p:grpSpPr>
            <a:xfrm>
              <a:off x="2105998" y="5298133"/>
              <a:ext cx="537296" cy="525903"/>
              <a:chOff x="2298869" y="5298133"/>
              <a:chExt cx="537296" cy="525903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E3AB799-EE7E-4F56-9FD4-DE8062F90D47}"/>
                  </a:ext>
                </a:extLst>
              </p:cNvPr>
              <p:cNvSpPr/>
              <p:nvPr/>
            </p:nvSpPr>
            <p:spPr>
              <a:xfrm>
                <a:off x="2462767" y="5368766"/>
                <a:ext cx="245845" cy="373319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D3A13C9-C867-406D-92DB-6BE5899B86C6}"/>
                  </a:ext>
                </a:extLst>
              </p:cNvPr>
              <p:cNvCxnSpPr/>
              <p:nvPr/>
            </p:nvCxnSpPr>
            <p:spPr>
              <a:xfrm flipH="1">
                <a:off x="2298869" y="5298133"/>
                <a:ext cx="537296" cy="52590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3BED3D0-0983-4F64-8B2F-84BD81E6AF4F}"/>
                    </a:ext>
                  </a:extLst>
                </p:cNvPr>
                <p:cNvSpPr txBox="1"/>
                <p:nvPr/>
              </p:nvSpPr>
              <p:spPr>
                <a:xfrm>
                  <a:off x="1140474" y="5239261"/>
                  <a:ext cx="64556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𝑖𝑓</m:t>
                        </m:r>
                      </m:oMath>
                    </m:oMathPara>
                  </a14:m>
                  <a:endParaRPr lang="en-IL" sz="3200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3BED3D0-0983-4F64-8B2F-84BD81E6A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474" y="5239261"/>
                  <a:ext cx="64556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122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4A4B8-6CE6-4B58-8663-AF4984E9CF9E}"/>
              </a:ext>
            </a:extLst>
          </p:cNvPr>
          <p:cNvSpPr txBox="1"/>
          <p:nvPr/>
        </p:nvSpPr>
        <p:spPr>
          <a:xfrm>
            <a:off x="4981571" y="2432851"/>
            <a:ext cx="2559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Experiment</a:t>
            </a:r>
            <a:endParaRPr lang="en-IL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7D1294-564B-42DC-8765-9A86D05D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8089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4A4B8-6CE6-4B58-8663-AF4984E9CF9E}"/>
              </a:ext>
            </a:extLst>
          </p:cNvPr>
          <p:cNvSpPr txBox="1"/>
          <p:nvPr/>
        </p:nvSpPr>
        <p:spPr>
          <a:xfrm>
            <a:off x="619121" y="423076"/>
            <a:ext cx="11429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SLAM with Objects using a Nonparametric Pose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0E1BB6-77A3-48C9-91AE-9053ACFB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39</a:t>
            </a:fld>
            <a:endParaRPr lang="en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377513-1BD2-4FA5-BE73-DC10EA617AFF}"/>
              </a:ext>
            </a:extLst>
          </p:cNvPr>
          <p:cNvSpPr txBox="1"/>
          <p:nvPr/>
        </p:nvSpPr>
        <p:spPr>
          <a:xfrm>
            <a:off x="781050" y="12231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Conclusions:</a:t>
            </a:r>
            <a:endParaRPr lang="en-IL" sz="2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98A0A7-E424-43D4-8394-3681E89A2F3C}"/>
              </a:ext>
            </a:extLst>
          </p:cNvPr>
          <p:cNvGrpSpPr/>
          <p:nvPr/>
        </p:nvGrpSpPr>
        <p:grpSpPr>
          <a:xfrm>
            <a:off x="1339730" y="1970521"/>
            <a:ext cx="7699489" cy="923330"/>
            <a:chOff x="1339730" y="1970521"/>
            <a:chExt cx="7699489" cy="923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8B8476-95D5-44E5-851B-B6E77A877BFA}"/>
                </a:ext>
              </a:extLst>
            </p:cNvPr>
            <p:cNvSpPr txBox="1"/>
            <p:nvPr/>
          </p:nvSpPr>
          <p:spPr>
            <a:xfrm>
              <a:off x="1793636" y="1970521"/>
              <a:ext cx="7245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of the first simple and robust frameworks for semantic SLAM with back-end data association, YOLO and GTSAM. </a:t>
              </a:r>
              <a:br>
                <a:rPr lang="en-US" dirty="0"/>
              </a:br>
              <a:r>
                <a:rPr lang="en-US" dirty="0"/>
                <a:t>Semantic SLAM will be prevalent very soon.</a:t>
              </a:r>
              <a:endParaRPr lang="en-IL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8E9575E-A1E7-42EA-89AD-A625B2120DF9}"/>
                </a:ext>
              </a:extLst>
            </p:cNvPr>
            <p:cNvSpPr/>
            <p:nvPr/>
          </p:nvSpPr>
          <p:spPr>
            <a:xfrm>
              <a:off x="1339730" y="2119049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C2989F-D664-4360-8986-48A6F288FDA2}"/>
              </a:ext>
            </a:extLst>
          </p:cNvPr>
          <p:cNvGrpSpPr/>
          <p:nvPr/>
        </p:nvGrpSpPr>
        <p:grpSpPr>
          <a:xfrm>
            <a:off x="1339729" y="3033524"/>
            <a:ext cx="7699488" cy="369332"/>
            <a:chOff x="1339730" y="2930479"/>
            <a:chExt cx="7699488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1B1DA4-D735-4B6B-9631-5EC915FE9A9A}"/>
                </a:ext>
              </a:extLst>
            </p:cNvPr>
            <p:cNvSpPr txBox="1"/>
            <p:nvPr/>
          </p:nvSpPr>
          <p:spPr>
            <a:xfrm>
              <a:off x="1793635" y="2930479"/>
              <a:ext cx="7245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 clustering is sensitive to object index permutation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AD6E548-7E51-401C-8354-4ECDC5C1B9E0}"/>
                </a:ext>
              </a:extLst>
            </p:cNvPr>
            <p:cNvSpPr/>
            <p:nvPr/>
          </p:nvSpPr>
          <p:spPr>
            <a:xfrm>
              <a:off x="1339730" y="2967971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F0797B-1675-4656-8BE8-C19EEA05D5EF}"/>
              </a:ext>
            </a:extLst>
          </p:cNvPr>
          <p:cNvGrpSpPr/>
          <p:nvPr/>
        </p:nvGrpSpPr>
        <p:grpSpPr>
          <a:xfrm>
            <a:off x="1339729" y="3788524"/>
            <a:ext cx="7699487" cy="369332"/>
            <a:chOff x="1339730" y="3562489"/>
            <a:chExt cx="7699487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5221B2-A449-41EB-A58D-D5EE9DE137C7}"/>
                </a:ext>
              </a:extLst>
            </p:cNvPr>
            <p:cNvSpPr txBox="1"/>
            <p:nvPr/>
          </p:nvSpPr>
          <p:spPr>
            <a:xfrm>
              <a:off x="1793634" y="3562489"/>
              <a:ext cx="7245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Utilizes the centroid of objects for landmarks rather than their transforms 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AAE67F-E518-410C-9C05-E4DD10DA43E3}"/>
                </a:ext>
              </a:extLst>
            </p:cNvPr>
            <p:cNvSpPr/>
            <p:nvPr/>
          </p:nvSpPr>
          <p:spPr>
            <a:xfrm>
              <a:off x="1339730" y="3604280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0C0FA8-7850-49E1-B5CC-15F188EE605C}"/>
              </a:ext>
            </a:extLst>
          </p:cNvPr>
          <p:cNvGrpSpPr/>
          <p:nvPr/>
        </p:nvGrpSpPr>
        <p:grpSpPr>
          <a:xfrm>
            <a:off x="1339729" y="4486635"/>
            <a:ext cx="7699487" cy="369332"/>
            <a:chOff x="1339730" y="4166171"/>
            <a:chExt cx="7699487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C798EA-A415-4425-A854-C92A46B103DF}"/>
                </a:ext>
              </a:extLst>
            </p:cNvPr>
            <p:cNvSpPr txBox="1"/>
            <p:nvPr/>
          </p:nvSpPr>
          <p:spPr>
            <a:xfrm>
              <a:off x="1793634" y="4166171"/>
              <a:ext cx="7245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real time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AAE941C-74D6-4FE1-B95C-ACBE2EE6526A}"/>
                </a:ext>
              </a:extLst>
            </p:cNvPr>
            <p:cNvSpPr/>
            <p:nvPr/>
          </p:nvSpPr>
          <p:spPr>
            <a:xfrm>
              <a:off x="1339730" y="4218728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43326F-B44E-423B-989F-19055B7C3357}"/>
              </a:ext>
            </a:extLst>
          </p:cNvPr>
          <p:cNvGrpSpPr/>
          <p:nvPr/>
        </p:nvGrpSpPr>
        <p:grpSpPr>
          <a:xfrm>
            <a:off x="1339730" y="5209524"/>
            <a:ext cx="7699486" cy="646331"/>
            <a:chOff x="1339730" y="4786098"/>
            <a:chExt cx="7699486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2DF042-AFDE-4366-884A-60F1E91B89F8}"/>
                </a:ext>
              </a:extLst>
            </p:cNvPr>
            <p:cNvSpPr txBox="1"/>
            <p:nvPr/>
          </p:nvSpPr>
          <p:spPr>
            <a:xfrm>
              <a:off x="1793633" y="4786098"/>
              <a:ext cx="7245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Incorporating semantic factors into the graph optimization tools will result in a better framework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708A50B-FE13-486F-9100-D7A32CAA77F9}"/>
                </a:ext>
              </a:extLst>
            </p:cNvPr>
            <p:cNvSpPr/>
            <p:nvPr/>
          </p:nvSpPr>
          <p:spPr>
            <a:xfrm>
              <a:off x="1339730" y="4837895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A1485B-2618-4FEA-8FAA-B54E2FDBB17D}"/>
              </a:ext>
            </a:extLst>
          </p:cNvPr>
          <p:cNvGrpSpPr/>
          <p:nvPr/>
        </p:nvGrpSpPr>
        <p:grpSpPr>
          <a:xfrm>
            <a:off x="1339730" y="6003710"/>
            <a:ext cx="7699486" cy="369332"/>
            <a:chOff x="1339730" y="5589932"/>
            <a:chExt cx="7699486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820C18-2C2D-4423-9846-F807AC6036F2}"/>
                </a:ext>
              </a:extLst>
            </p:cNvPr>
            <p:cNvSpPr txBox="1"/>
            <p:nvPr/>
          </p:nvSpPr>
          <p:spPr>
            <a:xfrm>
              <a:off x="1793633" y="5589932"/>
              <a:ext cx="7245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Requires a known set of semantic objects. Can’t learn semantics on the fly.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2E63D00-DCFB-4B72-A61D-23DCBAE2FF64}"/>
                </a:ext>
              </a:extLst>
            </p:cNvPr>
            <p:cNvSpPr/>
            <p:nvPr/>
          </p:nvSpPr>
          <p:spPr>
            <a:xfrm>
              <a:off x="1339730" y="5631723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94362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B987D89D-8CEA-409B-8DCA-60802916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62" y="4668419"/>
            <a:ext cx="2878265" cy="200644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35310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824203" y="273067"/>
            <a:ext cx="1504385" cy="1545836"/>
            <a:chOff x="356680" y="392850"/>
            <a:chExt cx="1504385" cy="15458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590497" y="392850"/>
              <a:ext cx="915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2007</a:t>
              </a:r>
              <a:endParaRPr lang="en-IL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Monocular real time SLAM with bundle adjustment</a:t>
              </a:r>
              <a:endParaRPr lang="en-IL" sz="16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C234DFD-BC62-4B25-9CFC-AE54DD7F41D9}"/>
              </a:ext>
            </a:extLst>
          </p:cNvPr>
          <p:cNvGrpSpPr/>
          <p:nvPr/>
        </p:nvGrpSpPr>
        <p:grpSpPr>
          <a:xfrm>
            <a:off x="2982502" y="534677"/>
            <a:ext cx="4864213" cy="2843553"/>
            <a:chOff x="4630470" y="614681"/>
            <a:chExt cx="4864213" cy="28435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E04A4A-8058-4437-A098-272997147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9465" y="614681"/>
              <a:ext cx="3322645" cy="253583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A094FF-BD19-4948-B874-6D440AA70A31}"/>
                </a:ext>
              </a:extLst>
            </p:cNvPr>
            <p:cNvSpPr txBox="1"/>
            <p:nvPr/>
          </p:nvSpPr>
          <p:spPr>
            <a:xfrm>
              <a:off x="4630470" y="3181235"/>
              <a:ext cx="48642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2007: Parallel Tracking and Mapping for Small AR Workspaces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3497B4A-993F-4259-9D12-BFA20FAA4C5E}"/>
              </a:ext>
            </a:extLst>
          </p:cNvPr>
          <p:cNvSpPr txBox="1"/>
          <p:nvPr/>
        </p:nvSpPr>
        <p:spPr>
          <a:xfrm>
            <a:off x="3409077" y="3688892"/>
            <a:ext cx="4097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“…</a:t>
            </a:r>
            <a:r>
              <a:rPr lang="en-IL" i="1" dirty="0"/>
              <a:t>We propose to split tracking and mapping into two</a:t>
            </a:r>
            <a:r>
              <a:rPr lang="en-US" i="1" dirty="0"/>
              <a:t> </a:t>
            </a:r>
            <a:r>
              <a:rPr lang="en-IL" i="1" dirty="0"/>
              <a:t>separate tasks</a:t>
            </a:r>
            <a:r>
              <a:rPr lang="en-US" i="1" dirty="0"/>
              <a:t>”</a:t>
            </a:r>
            <a:endParaRPr lang="en-IL" i="1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11D957-1CFB-4370-8B51-B49120D86666}"/>
              </a:ext>
            </a:extLst>
          </p:cNvPr>
          <p:cNvGrpSpPr/>
          <p:nvPr/>
        </p:nvGrpSpPr>
        <p:grpSpPr>
          <a:xfrm>
            <a:off x="7846715" y="957128"/>
            <a:ext cx="4253494" cy="646331"/>
            <a:chOff x="3455904" y="4252864"/>
            <a:chExt cx="4253494" cy="64633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2DC739-AD92-48FA-A65D-0F177FCE216A}"/>
                </a:ext>
              </a:extLst>
            </p:cNvPr>
            <p:cNvSpPr txBox="1"/>
            <p:nvPr/>
          </p:nvSpPr>
          <p:spPr>
            <a:xfrm>
              <a:off x="3920630" y="4252864"/>
              <a:ext cx="3788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association can be solved in the front end, before Bundle Adjustment</a:t>
              </a:r>
              <a:endParaRPr lang="en-I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64E85D8-3DA7-4E4D-9368-071C94DDCB2E}"/>
                </a:ext>
              </a:extLst>
            </p:cNvPr>
            <p:cNvSpPr/>
            <p:nvPr/>
          </p:nvSpPr>
          <p:spPr>
            <a:xfrm>
              <a:off x="3455904" y="4323367"/>
              <a:ext cx="252662" cy="2526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E17638CA-2225-42B7-8D73-0C9ED06668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485"/>
          <a:stretch/>
        </p:blipFill>
        <p:spPr>
          <a:xfrm>
            <a:off x="3183519" y="4445144"/>
            <a:ext cx="4097008" cy="156960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2ECF7A9-EA7B-4657-B9FB-BB9EA9283771}"/>
              </a:ext>
            </a:extLst>
          </p:cNvPr>
          <p:cNvSpPr txBox="1"/>
          <p:nvPr/>
        </p:nvSpPr>
        <p:spPr>
          <a:xfrm>
            <a:off x="7999492" y="3692330"/>
            <a:ext cx="4097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“…</a:t>
            </a:r>
            <a:r>
              <a:rPr lang="en-IL" i="1" dirty="0"/>
              <a:t>This allows the use of</a:t>
            </a:r>
            <a:r>
              <a:rPr lang="en-US" i="1" dirty="0"/>
              <a:t> </a:t>
            </a:r>
            <a:r>
              <a:rPr lang="en-IL" i="1" dirty="0"/>
              <a:t>computationally expensive batch optimisation techniques not usually associated with real-time operation</a:t>
            </a:r>
            <a:r>
              <a:rPr lang="en-US" i="1" dirty="0"/>
              <a:t>”</a:t>
            </a:r>
            <a:endParaRPr lang="en-IL" i="1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765EF4-0251-43E2-8692-70D3F53A7F8F}"/>
              </a:ext>
            </a:extLst>
          </p:cNvPr>
          <p:cNvSpPr/>
          <p:nvPr/>
        </p:nvSpPr>
        <p:spPr>
          <a:xfrm>
            <a:off x="7621806" y="5292218"/>
            <a:ext cx="755374" cy="268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6AB4FAB-C6E4-4C5D-9B46-E536E778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119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1" grpId="0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432C9-0752-4FFD-9171-8266C647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40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B3953-26CB-41F1-83B2-5D79AEC345AB}"/>
              </a:ext>
            </a:extLst>
          </p:cNvPr>
          <p:cNvSpPr txBox="1"/>
          <p:nvPr/>
        </p:nvSpPr>
        <p:spPr>
          <a:xfrm>
            <a:off x="276221" y="394501"/>
            <a:ext cx="3581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Taste for more…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3B13D-E8C7-4C11-928E-85CAD2D27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22" y="2092459"/>
            <a:ext cx="8334288" cy="3497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3CF03-BE29-42BB-A1EB-CC9D6DFF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95" y="657672"/>
            <a:ext cx="6176963" cy="1116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4BAE36-6C76-4C91-9C3D-B548D25C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078" y="5722690"/>
            <a:ext cx="5210175" cy="3714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CE3594-440F-468A-97A4-D4B0FF7FC2E3}"/>
              </a:ext>
            </a:extLst>
          </p:cNvPr>
          <p:cNvCxnSpPr>
            <a:cxnSpLocks/>
          </p:cNvCxnSpPr>
          <p:nvPr/>
        </p:nvCxnSpPr>
        <p:spPr>
          <a:xfrm>
            <a:off x="2447969" y="3841093"/>
            <a:ext cx="1238206" cy="86425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049E728-246F-41EA-B0D3-3EDE52170C70}"/>
              </a:ext>
            </a:extLst>
          </p:cNvPr>
          <p:cNvSpPr txBox="1"/>
          <p:nvPr/>
        </p:nvSpPr>
        <p:spPr>
          <a:xfrm>
            <a:off x="484672" y="319476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Global Semantically Annotated 3D mesh</a:t>
            </a:r>
            <a:endParaRPr lang="en-IL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915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432C9-0752-4FFD-9171-8266C647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41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B3953-26CB-41F1-83B2-5D79AEC345AB}"/>
              </a:ext>
            </a:extLst>
          </p:cNvPr>
          <p:cNvSpPr txBox="1"/>
          <p:nvPr/>
        </p:nvSpPr>
        <p:spPr>
          <a:xfrm>
            <a:off x="276221" y="394501"/>
            <a:ext cx="3581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Taste for more…</a:t>
            </a:r>
          </a:p>
        </p:txBody>
      </p:sp>
      <p:pic>
        <p:nvPicPr>
          <p:cNvPr id="6" name="ItsAlive">
            <a:hlinkClick r:id="" action="ppaction://media"/>
            <a:extLst>
              <a:ext uri="{FF2B5EF4-FFF2-40B4-BE49-F238E27FC236}">
                <a16:creationId xmlns:a16="http://schemas.microsoft.com/office/drawing/2014/main" id="{8D4982AD-A363-469C-B8B1-36FBA571C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9413" y="1431925"/>
            <a:ext cx="6691736" cy="3787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5E83D-CC6C-433A-AE9F-FEA8ABA37200}"/>
              </a:ext>
            </a:extLst>
          </p:cNvPr>
          <p:cNvSpPr txBox="1"/>
          <p:nvPr/>
        </p:nvSpPr>
        <p:spPr>
          <a:xfrm>
            <a:off x="347659" y="1571625"/>
            <a:ext cx="4176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 Technion Autonomous Formula</a:t>
            </a:r>
          </a:p>
          <a:p>
            <a:endParaRPr lang="en-US" dirty="0"/>
          </a:p>
          <a:p>
            <a:r>
              <a:rPr lang="en-US" dirty="0"/>
              <a:t>Input: RBG-D camera</a:t>
            </a:r>
          </a:p>
          <a:p>
            <a:r>
              <a:rPr lang="en-US" dirty="0"/>
              <a:t>Output:  Map of yellow and blue cones</a:t>
            </a:r>
          </a:p>
          <a:p>
            <a:r>
              <a:rPr lang="en-US" dirty="0"/>
              <a:t>Method: YOLO integrated into ORB-SLAM</a:t>
            </a:r>
          </a:p>
        </p:txBody>
      </p:sp>
    </p:spTree>
    <p:extLst>
      <p:ext uri="{BB962C8B-B14F-4D97-AF65-F5344CB8AC3E}">
        <p14:creationId xmlns:p14="http://schemas.microsoft.com/office/powerpoint/2010/main" val="30104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35310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637231" y="273067"/>
            <a:ext cx="1757212" cy="1299615"/>
            <a:chOff x="169708" y="392850"/>
            <a:chExt cx="1757212" cy="12996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169708" y="392850"/>
              <a:ext cx="1757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2010-2012</a:t>
              </a:r>
              <a:endParaRPr lang="en-IL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Graph Optimization Toolboxes </a:t>
              </a:r>
              <a:endParaRPr lang="en-IL" sz="16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906FD6-199D-48CB-9D86-C67D7F25B438}"/>
              </a:ext>
            </a:extLst>
          </p:cNvPr>
          <p:cNvGrpSpPr/>
          <p:nvPr/>
        </p:nvGrpSpPr>
        <p:grpSpPr>
          <a:xfrm>
            <a:off x="8119562" y="3996937"/>
            <a:ext cx="4707347" cy="1846692"/>
            <a:chOff x="6169695" y="4408210"/>
            <a:chExt cx="4707347" cy="18466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13A722-557A-4D17-8C72-2913AA2D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7606" y="4408210"/>
              <a:ext cx="1831526" cy="158360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E29C6D-5D3F-4E38-9F04-33093A1998CD}"/>
                </a:ext>
              </a:extLst>
            </p:cNvPr>
            <p:cNvSpPr txBox="1"/>
            <p:nvPr/>
          </p:nvSpPr>
          <p:spPr>
            <a:xfrm>
              <a:off x="6169695" y="5977903"/>
              <a:ext cx="4707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2015: ORB-SLAM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CFE420-6065-4250-A6F9-42B321455FCD}"/>
              </a:ext>
            </a:extLst>
          </p:cNvPr>
          <p:cNvGrpSpPr/>
          <p:nvPr/>
        </p:nvGrpSpPr>
        <p:grpSpPr>
          <a:xfrm>
            <a:off x="7431800" y="488542"/>
            <a:ext cx="5395109" cy="1583604"/>
            <a:chOff x="6169695" y="4873174"/>
            <a:chExt cx="4707347" cy="13817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8CC2FB-F420-4B16-9927-C0303F31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8224" y="4873174"/>
              <a:ext cx="2655930" cy="104451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37F01B-36DF-42DE-BF63-9A1466A2FBC7}"/>
                </a:ext>
              </a:extLst>
            </p:cNvPr>
            <p:cNvSpPr txBox="1"/>
            <p:nvPr/>
          </p:nvSpPr>
          <p:spPr>
            <a:xfrm>
              <a:off x="6169695" y="5977903"/>
              <a:ext cx="4707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2012: ISAM2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3638A1-CC18-45C9-8964-CD7AFFD9EC30}"/>
              </a:ext>
            </a:extLst>
          </p:cNvPr>
          <p:cNvGrpSpPr/>
          <p:nvPr/>
        </p:nvGrpSpPr>
        <p:grpSpPr>
          <a:xfrm>
            <a:off x="5559192" y="529198"/>
            <a:ext cx="2295353" cy="1717512"/>
            <a:chOff x="7490959" y="4873173"/>
            <a:chExt cx="1769746" cy="13242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95B945E-1CC9-4917-9C13-74284A6E5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3603" y="4873173"/>
              <a:ext cx="1485171" cy="104451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B8F99A-28A7-4BB1-A781-0F6C7108979C}"/>
                </a:ext>
              </a:extLst>
            </p:cNvPr>
            <p:cNvSpPr txBox="1"/>
            <p:nvPr/>
          </p:nvSpPr>
          <p:spPr>
            <a:xfrm>
              <a:off x="7490959" y="5983826"/>
              <a:ext cx="1769746" cy="213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2011: g2o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89D718-DF3C-4752-A57D-7FF1C07A229F}"/>
              </a:ext>
            </a:extLst>
          </p:cNvPr>
          <p:cNvGrpSpPr/>
          <p:nvPr/>
        </p:nvGrpSpPr>
        <p:grpSpPr>
          <a:xfrm>
            <a:off x="614134" y="3413710"/>
            <a:ext cx="1757212" cy="2320289"/>
            <a:chOff x="108275" y="2293392"/>
            <a:chExt cx="1757212" cy="23202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C24B7-D632-42E8-83EB-1B48EF45BB27}"/>
                </a:ext>
              </a:extLst>
            </p:cNvPr>
            <p:cNvSpPr txBox="1"/>
            <p:nvPr/>
          </p:nvSpPr>
          <p:spPr>
            <a:xfrm>
              <a:off x="285969" y="2797799"/>
              <a:ext cx="15043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Graph optimization</a:t>
              </a:r>
              <a:endParaRPr lang="en-IL" sz="1600" dirty="0"/>
            </a:p>
            <a:p>
              <a:pPr algn="ctr"/>
              <a:r>
                <a:rPr lang="en-US" sz="1600" dirty="0"/>
                <a:t>Based geometrical SLAMS with tracking in front-end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1D8796-EE79-4CFF-9E3C-9EC0D9604E9C}"/>
                </a:ext>
              </a:extLst>
            </p:cNvPr>
            <p:cNvSpPr txBox="1"/>
            <p:nvPr/>
          </p:nvSpPr>
          <p:spPr>
            <a:xfrm>
              <a:off x="108275" y="2293392"/>
              <a:ext cx="1757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2014-2015</a:t>
              </a:r>
              <a:endParaRPr lang="en-IL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6D0C87-D9D0-44AF-91F5-51DACFF76C43}"/>
              </a:ext>
            </a:extLst>
          </p:cNvPr>
          <p:cNvGrpSpPr/>
          <p:nvPr/>
        </p:nvGrpSpPr>
        <p:grpSpPr>
          <a:xfrm>
            <a:off x="3084421" y="462705"/>
            <a:ext cx="2036343" cy="1413777"/>
            <a:chOff x="9998447" y="944735"/>
            <a:chExt cx="2036343" cy="14137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20FD1E-093C-41D7-85B2-68CF7E2C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95800" y="944735"/>
              <a:ext cx="1167087" cy="107731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AC3CC9-FFAD-4812-8684-C83A52A6CDE2}"/>
                </a:ext>
              </a:extLst>
            </p:cNvPr>
            <p:cNvSpPr txBox="1"/>
            <p:nvPr/>
          </p:nvSpPr>
          <p:spPr>
            <a:xfrm>
              <a:off x="9998447" y="2081513"/>
              <a:ext cx="20363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2010: ceres</a:t>
              </a: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62B5D124-4200-4C31-AF9F-12F267228803}"/>
              </a:ext>
            </a:extLst>
          </p:cNvPr>
          <p:cNvSpPr/>
          <p:nvPr/>
        </p:nvSpPr>
        <p:spPr>
          <a:xfrm>
            <a:off x="6663121" y="2596462"/>
            <a:ext cx="586409" cy="12207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2429D-DB2D-4BDC-A46D-BE953DC6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5</a:t>
            </a:fld>
            <a:endParaRPr lang="en-IL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01AF38-958F-41D8-96FF-08079DBDCED9}"/>
              </a:ext>
            </a:extLst>
          </p:cNvPr>
          <p:cNvGrpSpPr/>
          <p:nvPr/>
        </p:nvGrpSpPr>
        <p:grpSpPr>
          <a:xfrm>
            <a:off x="2783335" y="3936930"/>
            <a:ext cx="6181129" cy="2184666"/>
            <a:chOff x="2585728" y="3137872"/>
            <a:chExt cx="6181129" cy="218466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D6E362-1ED2-48F9-A669-1AD01022FDE8}"/>
                </a:ext>
              </a:extLst>
            </p:cNvPr>
            <p:cNvSpPr txBox="1"/>
            <p:nvPr/>
          </p:nvSpPr>
          <p:spPr>
            <a:xfrm>
              <a:off x="3014262" y="5045539"/>
              <a:ext cx="4473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2014: 3D Mapping with an RGB-D Camera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D7B44D-4FF2-44AB-8480-8DE39C2C0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5728" y="3137872"/>
              <a:ext cx="6181129" cy="1787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02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35310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637231" y="273067"/>
            <a:ext cx="1757212" cy="1545836"/>
            <a:chOff x="169708" y="392850"/>
            <a:chExt cx="1757212" cy="15458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169708" y="392850"/>
              <a:ext cx="1757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2014-2015</a:t>
              </a:r>
              <a:endParaRPr lang="en-IL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Object Detection using Deep Neural Networks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828A49-A98A-43B7-ACCA-FF51A15A1196}"/>
              </a:ext>
            </a:extLst>
          </p:cNvPr>
          <p:cNvGrpSpPr/>
          <p:nvPr/>
        </p:nvGrpSpPr>
        <p:grpSpPr>
          <a:xfrm>
            <a:off x="2945723" y="3759386"/>
            <a:ext cx="4034030" cy="2631150"/>
            <a:chOff x="6687128" y="3509374"/>
            <a:chExt cx="4034030" cy="26311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841325-864F-495D-A612-CF19E308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5969" y="3509374"/>
              <a:ext cx="3256349" cy="24357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0BF605-34ED-4856-A2A3-EAC5D714B751}"/>
                </a:ext>
              </a:extLst>
            </p:cNvPr>
            <p:cNvSpPr txBox="1"/>
            <p:nvPr/>
          </p:nvSpPr>
          <p:spPr>
            <a:xfrm>
              <a:off x="6687128" y="5863525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2016: SLAM with Objects using a </a:t>
              </a:r>
              <a:r>
                <a:rPr lang="en-US" sz="1200" dirty="0" err="1"/>
                <a:t>Nonparamteric</a:t>
              </a:r>
              <a:r>
                <a:rPr lang="en-US" sz="1200" dirty="0"/>
                <a:t> Pose Graph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55883B-2218-4880-B67E-AAFED3FC93E3}"/>
              </a:ext>
            </a:extLst>
          </p:cNvPr>
          <p:cNvGrpSpPr/>
          <p:nvPr/>
        </p:nvGrpSpPr>
        <p:grpSpPr>
          <a:xfrm>
            <a:off x="7071291" y="4051126"/>
            <a:ext cx="4473888" cy="2425227"/>
            <a:chOff x="6687129" y="3795448"/>
            <a:chExt cx="4034030" cy="24252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5AD9F5-9C66-4ECE-851C-E26D1FAB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6355" y="3795448"/>
              <a:ext cx="3401361" cy="214822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683728-AB4D-4A4D-8030-EAF973F44093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2017: Probabilistic Data Association for Semantic SLAM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085596-4B3D-4E92-8F3B-A2E3B324D986}"/>
              </a:ext>
            </a:extLst>
          </p:cNvPr>
          <p:cNvGrpSpPr/>
          <p:nvPr/>
        </p:nvGrpSpPr>
        <p:grpSpPr>
          <a:xfrm>
            <a:off x="588534" y="3759386"/>
            <a:ext cx="1848749" cy="1807905"/>
            <a:chOff x="115090" y="4394823"/>
            <a:chExt cx="1848749" cy="18079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7A422D-D323-431A-8191-63F0151D796B}"/>
                </a:ext>
              </a:extLst>
            </p:cNvPr>
            <p:cNvSpPr txBox="1"/>
            <p:nvPr/>
          </p:nvSpPr>
          <p:spPr>
            <a:xfrm>
              <a:off x="177237" y="4879289"/>
              <a:ext cx="17866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Semantic SLAM</a:t>
              </a:r>
            </a:p>
            <a:p>
              <a:pPr algn="ctr"/>
              <a:r>
                <a:rPr lang="en-US" sz="1600" dirty="0"/>
                <a:t>With graph optimization and data association in back end</a:t>
              </a:r>
              <a:endParaRPr lang="en-IL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549B-4917-426D-8AF1-9E0E059F8EEE}"/>
                </a:ext>
              </a:extLst>
            </p:cNvPr>
            <p:cNvSpPr txBox="1"/>
            <p:nvPr/>
          </p:nvSpPr>
          <p:spPr>
            <a:xfrm>
              <a:off x="115090" y="4394823"/>
              <a:ext cx="1757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2016-2017</a:t>
              </a:r>
              <a:endParaRPr lang="en-IL" sz="14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D34AEDF-4C42-4E39-87F7-E7A5ABDA847B}"/>
              </a:ext>
            </a:extLst>
          </p:cNvPr>
          <p:cNvGrpSpPr/>
          <p:nvPr/>
        </p:nvGrpSpPr>
        <p:grpSpPr>
          <a:xfrm>
            <a:off x="2883766" y="534677"/>
            <a:ext cx="3793004" cy="2428924"/>
            <a:chOff x="2883766" y="534677"/>
            <a:chExt cx="3793004" cy="2428924"/>
          </a:xfrm>
        </p:grpSpPr>
        <p:pic>
          <p:nvPicPr>
            <p:cNvPr id="37" name="תמונה 3">
              <a:extLst>
                <a:ext uri="{FF2B5EF4-FFF2-40B4-BE49-F238E27FC236}">
                  <a16:creationId xmlns:a16="http://schemas.microsoft.com/office/drawing/2014/main" id="{F79B4033-8332-4D91-BD84-8E472B7D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309" y="534677"/>
              <a:ext cx="3430795" cy="2106223"/>
            </a:xfrm>
            <a:prstGeom prst="rect">
              <a:avLst/>
            </a:prstGeom>
          </p:spPr>
        </p:pic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A1568AF3-FE5F-4876-8CE7-BCDBA1351060}"/>
                </a:ext>
              </a:extLst>
            </p:cNvPr>
            <p:cNvSpPr txBox="1"/>
            <p:nvPr/>
          </p:nvSpPr>
          <p:spPr>
            <a:xfrm>
              <a:off x="2883766" y="2686602"/>
              <a:ext cx="379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2014: R-CNN</a:t>
              </a:r>
              <a:endParaRPr lang="en-IL" sz="1200" dirty="0"/>
            </a:p>
          </p:txBody>
        </p:sp>
      </p:grpSp>
      <p:pic>
        <p:nvPicPr>
          <p:cNvPr id="39" name="תמונה 7">
            <a:extLst>
              <a:ext uri="{FF2B5EF4-FFF2-40B4-BE49-F238E27FC236}">
                <a16:creationId xmlns:a16="http://schemas.microsoft.com/office/drawing/2014/main" id="{C767D540-F8EB-4B63-AFE4-F5EB020F4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086" y="463588"/>
            <a:ext cx="3126298" cy="2400076"/>
          </a:xfrm>
          <a:prstGeom prst="rect">
            <a:avLst/>
          </a:prstGeom>
        </p:spPr>
      </p:pic>
      <p:sp>
        <p:nvSpPr>
          <p:cNvPr id="52" name="TextBox 23">
            <a:extLst>
              <a:ext uri="{FF2B5EF4-FFF2-40B4-BE49-F238E27FC236}">
                <a16:creationId xmlns:a16="http://schemas.microsoft.com/office/drawing/2014/main" id="{B35C8227-9FE9-4BEA-9EDB-E11590769CDC}"/>
              </a:ext>
            </a:extLst>
          </p:cNvPr>
          <p:cNvSpPr txBox="1"/>
          <p:nvPr/>
        </p:nvSpPr>
        <p:spPr>
          <a:xfrm>
            <a:off x="7411733" y="2863664"/>
            <a:ext cx="3793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2015: </a:t>
            </a:r>
            <a:r>
              <a:rPr lang="en-US" sz="1200" dirty="0"/>
              <a:t>You Only Look Once (YOLO)</a:t>
            </a:r>
            <a:endParaRPr lang="en-IL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38D73-2AD2-4B52-9619-2E66896D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934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11172E3-9EDE-41F8-A0C9-503EDDE89336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rot="16200000" flipH="1">
            <a:off x="7212579" y="-518433"/>
            <a:ext cx="568162" cy="322669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B2C9E8F-8D0E-4600-B4FC-2BA4428D3545}"/>
              </a:ext>
            </a:extLst>
          </p:cNvPr>
          <p:cNvSpPr/>
          <p:nvPr/>
        </p:nvSpPr>
        <p:spPr>
          <a:xfrm>
            <a:off x="7688709" y="1378993"/>
            <a:ext cx="2842592" cy="552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End</a:t>
            </a:r>
            <a:endParaRPr lang="en-IL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41A9A1-E8A1-443A-BD8A-654FECA01562}"/>
              </a:ext>
            </a:extLst>
          </p:cNvPr>
          <p:cNvSpPr/>
          <p:nvPr/>
        </p:nvSpPr>
        <p:spPr>
          <a:xfrm>
            <a:off x="1146339" y="1378993"/>
            <a:ext cx="2842592" cy="552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</a:t>
            </a:r>
            <a:endParaRPr lang="en-IL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D61EC29-8094-4BA0-BC5D-91531C19F94D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 rot="5400000">
            <a:off x="3941394" y="-562928"/>
            <a:ext cx="568162" cy="331568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DFEB644F-CD2B-4918-A8F3-7271C1FB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65" y="2040496"/>
            <a:ext cx="4419600" cy="6762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8F071D1-B88B-43F6-B213-B109B61D0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059"/>
          <a:stretch/>
        </p:blipFill>
        <p:spPr>
          <a:xfrm>
            <a:off x="288235" y="2102538"/>
            <a:ext cx="4505325" cy="5521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5DD13C-EF63-42D3-A53A-ACD4935CE469}"/>
              </a:ext>
            </a:extLst>
          </p:cNvPr>
          <p:cNvSpPr txBox="1"/>
          <p:nvPr/>
        </p:nvSpPr>
        <p:spPr>
          <a:xfrm>
            <a:off x="3988931" y="441499"/>
            <a:ext cx="3788768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IL"/>
            </a:defPPr>
          </a:lstStyle>
          <a:p>
            <a:pPr algn="ctr"/>
            <a:r>
              <a:rPr lang="en-US" dirty="0"/>
              <a:t>Where to solve association?</a:t>
            </a:r>
            <a:endParaRPr lang="en-I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E03726-235E-462D-977B-C922EC4CB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485"/>
          <a:stretch/>
        </p:blipFill>
        <p:spPr>
          <a:xfrm>
            <a:off x="434886" y="2826084"/>
            <a:ext cx="4722884" cy="18093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5AF4CB-5BC7-4C73-A234-64B1C071D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73"/>
          <a:stretch/>
        </p:blipFill>
        <p:spPr>
          <a:xfrm>
            <a:off x="417338" y="4917193"/>
            <a:ext cx="4505325" cy="5987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BF4DA6-0851-465F-A10C-CD183E0BB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465" y="5406302"/>
            <a:ext cx="3439069" cy="13525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4D90E9-6E29-4A97-8797-8DCBFFCC8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26082"/>
            <a:ext cx="6028011" cy="19997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0DD4520-8DF6-45C8-A5FD-1DD13B9DA99C}"/>
              </a:ext>
            </a:extLst>
          </p:cNvPr>
          <p:cNvSpPr txBox="1"/>
          <p:nvPr/>
        </p:nvSpPr>
        <p:spPr>
          <a:xfrm>
            <a:off x="6465871" y="4917193"/>
            <a:ext cx="5288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200" dirty="0"/>
              <a:t>https://www.youtube.com/watch?v=ssupiMpUU20&amp;t=40s&amp;ab_channel=YidongDu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103F00BB-4B5A-4400-98A3-1178AB2A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8609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5DA6F1-8B78-47CC-9377-3DFDE6FF2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11" y="695576"/>
            <a:ext cx="10635487" cy="48703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B2C2E-7F07-4A7C-B537-0293DABB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4606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19E2EB-FE54-4E62-B113-0EABEE508F58}"/>
              </a:ext>
            </a:extLst>
          </p:cNvPr>
          <p:cNvSpPr txBox="1"/>
          <p:nvPr/>
        </p:nvSpPr>
        <p:spPr>
          <a:xfrm>
            <a:off x="4445364" y="631512"/>
            <a:ext cx="3166701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Semantics is preferred/required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D4094-77A7-4014-9B99-C45A07E3E8AA}"/>
              </a:ext>
            </a:extLst>
          </p:cNvPr>
          <p:cNvSpPr txBox="1"/>
          <p:nvPr/>
        </p:nvSpPr>
        <p:spPr>
          <a:xfrm>
            <a:off x="7602127" y="3663735"/>
            <a:ext cx="3788768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IL"/>
            </a:defPPr>
          </a:lstStyle>
          <a:p>
            <a:r>
              <a:rPr lang="en-US" dirty="0"/>
              <a:t>Correct data association is imperative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35C31-2C73-470C-B153-A55292DC27AF}"/>
              </a:ext>
            </a:extLst>
          </p:cNvPr>
          <p:cNvSpPr txBox="1"/>
          <p:nvPr/>
        </p:nvSpPr>
        <p:spPr>
          <a:xfrm>
            <a:off x="686084" y="3663735"/>
            <a:ext cx="3836504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IL"/>
            </a:defPPr>
          </a:lstStyle>
          <a:p>
            <a:pPr algn="ctr"/>
            <a:r>
              <a:rPr lang="en-US" dirty="0"/>
              <a:t>Semantics can improve localization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1E1E7-D162-4711-BA48-B25A521A72B4}"/>
              </a:ext>
            </a:extLst>
          </p:cNvPr>
          <p:cNvSpPr txBox="1"/>
          <p:nvPr/>
        </p:nvSpPr>
        <p:spPr>
          <a:xfrm>
            <a:off x="4134330" y="1925011"/>
            <a:ext cx="3788768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IL"/>
            </a:defPPr>
          </a:lstStyle>
          <a:p>
            <a:pPr algn="ctr"/>
            <a:r>
              <a:rPr lang="en-US" dirty="0"/>
              <a:t>Semantics is sparse,</a:t>
            </a:r>
            <a:br>
              <a:rPr lang="en-US" dirty="0"/>
            </a:br>
            <a:r>
              <a:rPr lang="en-US" dirty="0"/>
              <a:t> Geometry abundant </a:t>
            </a:r>
            <a:endParaRPr lang="en-I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068B78-A6EB-47C1-A8CA-CFDCA660755C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6028714" y="1000844"/>
            <a:ext cx="1" cy="924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A7E05F8-478B-49CC-85E2-FE874666DB2B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rot="5400000">
            <a:off x="3770329" y="1405349"/>
            <a:ext cx="1092393" cy="3424378"/>
          </a:xfrm>
          <a:prstGeom prst="bentConnector3">
            <a:avLst>
              <a:gd name="adj1" fmla="val 4181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7325BF-0B63-417C-9DB9-88381F7F3582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rot="16200000" flipH="1">
            <a:off x="7216416" y="1383639"/>
            <a:ext cx="1092393" cy="3467797"/>
          </a:xfrm>
          <a:prstGeom prst="bentConnector3">
            <a:avLst>
              <a:gd name="adj1" fmla="val 4181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78B0E3-E627-4906-BEA6-A43DDF1C47D7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>
            <a:off x="4522588" y="3848401"/>
            <a:ext cx="307953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0E3BCF-4F8F-4915-8522-EFAD00AF72BF}"/>
              </a:ext>
            </a:extLst>
          </p:cNvPr>
          <p:cNvSpPr txBox="1"/>
          <p:nvPr/>
        </p:nvSpPr>
        <p:spPr>
          <a:xfrm>
            <a:off x="4110462" y="5125460"/>
            <a:ext cx="3836504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IL"/>
            </a:defPPr>
          </a:lstStyle>
          <a:p>
            <a:pPr algn="ctr"/>
            <a:r>
              <a:rPr lang="en-US" dirty="0"/>
              <a:t>Best to solve for association within the back-end </a:t>
            </a:r>
            <a:endParaRPr lang="en-IL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B49897-C700-4312-92E4-D197ECE86042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6028714" y="3848401"/>
            <a:ext cx="0" cy="127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D4B96BA9-7FBA-4DEC-923D-677A013F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298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2046</Words>
  <Application>Microsoft Office PowerPoint</Application>
  <PresentationFormat>Widescreen</PresentationFormat>
  <Paragraphs>399</Paragraphs>
  <Slides>41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Spinner</dc:creator>
  <cp:lastModifiedBy>Alon Spinner</cp:lastModifiedBy>
  <cp:revision>550</cp:revision>
  <dcterms:created xsi:type="dcterms:W3CDTF">2022-01-18T15:50:45Z</dcterms:created>
  <dcterms:modified xsi:type="dcterms:W3CDTF">2022-01-21T20:22:34Z</dcterms:modified>
</cp:coreProperties>
</file>